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82" r:id="rId4"/>
    <p:sldId id="261" r:id="rId5"/>
    <p:sldId id="260" r:id="rId6"/>
    <p:sldId id="263" r:id="rId7"/>
    <p:sldId id="264" r:id="rId8"/>
    <p:sldId id="266" r:id="rId9"/>
    <p:sldId id="274" r:id="rId10"/>
    <p:sldId id="268" r:id="rId11"/>
    <p:sldId id="267" r:id="rId12"/>
    <p:sldId id="283" r:id="rId13"/>
    <p:sldId id="262" r:id="rId14"/>
    <p:sldId id="269" r:id="rId15"/>
    <p:sldId id="292" r:id="rId16"/>
    <p:sldId id="270" r:id="rId17"/>
    <p:sldId id="286" r:id="rId18"/>
    <p:sldId id="287" r:id="rId19"/>
    <p:sldId id="289" r:id="rId20"/>
    <p:sldId id="285" r:id="rId21"/>
    <p:sldId id="290" r:id="rId22"/>
    <p:sldId id="284" r:id="rId23"/>
    <p:sldId id="291" r:id="rId24"/>
    <p:sldId id="293" r:id="rId25"/>
    <p:sldId id="280" r:id="rId26"/>
    <p:sldId id="271" r:id="rId27"/>
    <p:sldId id="272" r:id="rId28"/>
    <p:sldId id="278" r:id="rId29"/>
    <p:sldId id="288" r:id="rId30"/>
    <p:sldId id="27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06/10/2024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06/10/2024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06/10/2024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06/10/2024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06/10/2024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06/10/2024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06/10/2024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kATksJjmT3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pes1.edu.v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Cf9RtSYcAp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7xgOVJuY0N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p73QUqUYe7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0PH5-HjODa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pes1.edu.v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9263801" cy="1826899"/>
          </a:xfrm>
        </p:spPr>
        <p:txBody>
          <a:bodyPr>
            <a:normAutofit/>
          </a:bodyPr>
          <a:lstStyle/>
          <a:p>
            <a:pPr algn="ctr"/>
            <a:r>
              <a:rPr lang="en-US" sz="4000" b="1" smtClean="0">
                <a:latin typeface="Verdana" panose="020B0604030504040204" pitchFamily="34" charset="0"/>
                <a:ea typeface="Verdana" panose="020B0604030504040204" pitchFamily="34" charset="0"/>
              </a:rPr>
              <a:t>CỔNG THÔNG TIN SINH VIÊN</a:t>
            </a:r>
            <a:endParaRPr lang="en-US" sz="4000" b="1">
              <a:latin typeface="Verdana" panose="020B0604030504040204" pitchFamily="34" charset="0"/>
              <a:ea typeface="Verdana" panose="020B0604030504040204" pitchFamily="34" charset="0"/>
            </a:endParaRPr>
          </a:p>
        </p:txBody>
      </p:sp>
      <p:sp>
        <p:nvSpPr>
          <p:cNvPr id="3" name="Subtitle 2"/>
          <p:cNvSpPr>
            <a:spLocks noGrp="1"/>
          </p:cNvSpPr>
          <p:nvPr>
            <p:ph type="subTitle" idx="1"/>
          </p:nvPr>
        </p:nvSpPr>
        <p:spPr>
          <a:xfrm>
            <a:off x="1876424" y="3602038"/>
            <a:ext cx="9263801" cy="1655762"/>
          </a:xfrm>
        </p:spPr>
        <p:txBody>
          <a:bodyPr/>
          <a:lstStyle/>
          <a:p>
            <a:endParaRPr lang="en-US"/>
          </a:p>
        </p:txBody>
      </p:sp>
    </p:spTree>
    <p:extLst>
      <p:ext uri="{BB962C8B-B14F-4D97-AF65-F5344CB8AC3E}">
        <p14:creationId xmlns:p14="http://schemas.microsoft.com/office/powerpoint/2010/main" val="2655670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2878"/>
            <a:ext cx="9905998" cy="1491376"/>
          </a:xfrm>
        </p:spPr>
        <p:txBody>
          <a:bodyPr>
            <a:normAutofit fontScale="90000"/>
          </a:bodyPr>
          <a:lstStyle/>
          <a:p>
            <a:pPr algn="ctr"/>
            <a:r>
              <a:rPr lang="en-US" b="1" smtClean="0">
                <a:latin typeface="Verdana" panose="020B0604030504040204" pitchFamily="34" charset="0"/>
                <a:ea typeface="Verdana" panose="020B0604030504040204" pitchFamily="34" charset="0"/>
              </a:rPr>
              <a:t>Quên mật khẩu khi chưa cập nhật email cá nhân của sinh viên</a:t>
            </a:r>
            <a:endParaRPr lang="vi-VN" b="1">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1141412" y="1674254"/>
            <a:ext cx="9905999" cy="4726546"/>
          </a:xfrm>
        </p:spPr>
        <p:txBody>
          <a:bodyPr>
            <a:normAutofit fontScale="92500" lnSpcReduction="20000"/>
          </a:bodyPr>
          <a:lstStyle/>
          <a:p>
            <a:r>
              <a:rPr lang="en-US" smtClean="0">
                <a:latin typeface="Verdana" panose="020B0604030504040204" pitchFamily="34" charset="0"/>
                <a:ea typeface="Verdana" panose="020B0604030504040204" pitchFamily="34" charset="0"/>
              </a:rPr>
              <a:t>Trong trường hợp thiếu dữ liệu email hoặc khi có thay đổi địa chỉ email mới, sinh viên gửi thư về địa chỉ:</a:t>
            </a:r>
          </a:p>
          <a:p>
            <a:pPr marL="0" indent="0" algn="ctr">
              <a:buNone/>
            </a:pPr>
            <a:r>
              <a:rPr lang="en-US" sz="3200" b="1" smtClean="0">
                <a:solidFill>
                  <a:srgbClr val="FFFF00"/>
                </a:solidFill>
                <a:latin typeface="Verdana" panose="020B0604030504040204" pitchFamily="34" charset="0"/>
                <a:ea typeface="Verdana" panose="020B0604030504040204" pitchFamily="34" charset="0"/>
              </a:rPr>
              <a:t>phongcongtachocsinhsinhvien@upes1.edu.vn</a:t>
            </a:r>
          </a:p>
          <a:p>
            <a:pPr marL="0" indent="0" algn="ctr">
              <a:buNone/>
            </a:pPr>
            <a:r>
              <a:rPr lang="en-US" sz="3200" b="1" smtClean="0">
                <a:solidFill>
                  <a:srgbClr val="FFFF00"/>
                </a:solidFill>
                <a:latin typeface="Verdana" panose="020B0604030504040204" pitchFamily="34" charset="0"/>
                <a:ea typeface="Verdana" panose="020B0604030504040204" pitchFamily="34" charset="0"/>
              </a:rPr>
              <a:t>Thầy Dũng 096 521 6669</a:t>
            </a:r>
          </a:p>
          <a:p>
            <a:r>
              <a:rPr lang="en-US" smtClean="0">
                <a:latin typeface="Verdana" panose="020B0604030504040204" pitchFamily="34" charset="0"/>
                <a:ea typeface="Verdana" panose="020B0604030504040204" pitchFamily="34" charset="0"/>
              </a:rPr>
              <a:t>Trong thư ghi rõ:</a:t>
            </a:r>
          </a:p>
          <a:p>
            <a:pPr lvl="1"/>
            <a:r>
              <a:rPr lang="en-US" smtClean="0">
                <a:latin typeface="Verdana" panose="020B0604030504040204" pitchFamily="34" charset="0"/>
                <a:ea typeface="Verdana" panose="020B0604030504040204" pitchFamily="34" charset="0"/>
              </a:rPr>
              <a:t>Mã sinh viên, Họ tên, Lớp, Khoá, Khoa</a:t>
            </a:r>
          </a:p>
          <a:p>
            <a:pPr lvl="1"/>
            <a:r>
              <a:rPr lang="en-US" smtClean="0">
                <a:latin typeface="Verdana" panose="020B0604030504040204" pitchFamily="34" charset="0"/>
                <a:ea typeface="Verdana" panose="020B0604030504040204" pitchFamily="34" charset="0"/>
              </a:rPr>
              <a:t>Nội dung thư.</a:t>
            </a:r>
          </a:p>
          <a:p>
            <a:r>
              <a:rPr lang="en-US">
                <a:latin typeface="Verdana" panose="020B0604030504040204" pitchFamily="34" charset="0"/>
                <a:ea typeface="Verdana" panose="020B0604030504040204" pitchFamily="34" charset="0"/>
              </a:rPr>
              <a:t>Lưu ý nên gửi bằng địa chỉ email của hòm thư </a:t>
            </a:r>
            <a:r>
              <a:rPr lang="en-US" smtClean="0">
                <a:latin typeface="Verdana" panose="020B0604030504040204" pitchFamily="34" charset="0"/>
                <a:ea typeface="Verdana" panose="020B0604030504040204" pitchFamily="34" charset="0"/>
              </a:rPr>
              <a:t>Outlook trong Office365 đã được nhà trường cấp cho sinh viên:</a:t>
            </a:r>
          </a:p>
          <a:p>
            <a:pPr marL="0" indent="0" algn="ctr">
              <a:buNone/>
            </a:pPr>
            <a:r>
              <a:rPr lang="en-US" sz="3200" b="1" smtClean="0">
                <a:solidFill>
                  <a:srgbClr val="FFFF00"/>
                </a:solidFill>
                <a:latin typeface="Verdana" panose="020B0604030504040204" pitchFamily="34" charset="0"/>
                <a:ea typeface="Verdana" panose="020B0604030504040204" pitchFamily="34" charset="0"/>
              </a:rPr>
              <a:t>Mã sinh viên@upes1.edu.vn</a:t>
            </a:r>
            <a:endParaRPr lang="vi-VN" sz="3200">
              <a:solidFill>
                <a:srgbClr val="FFFF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23855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2879"/>
            <a:ext cx="9905998" cy="633046"/>
          </a:xfrm>
        </p:spPr>
        <p:txBody>
          <a:bodyPr>
            <a:normAutofit/>
          </a:bodyPr>
          <a:lstStyle/>
          <a:p>
            <a:pPr algn="ctr"/>
            <a:r>
              <a:rPr lang="en-US" b="1" smtClean="0">
                <a:latin typeface="Verdana" panose="020B0604030504040204" pitchFamily="34" charset="0"/>
                <a:ea typeface="Verdana" panose="020B0604030504040204" pitchFamily="34" charset="0"/>
              </a:rPr>
              <a:t>THỦ THUẬT NHỚ MẬT KHẨU</a:t>
            </a:r>
            <a:endParaRPr lang="vi-VN" b="1">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2"/>
          <a:stretch>
            <a:fillRect/>
          </a:stretch>
        </p:blipFill>
        <p:spPr>
          <a:xfrm>
            <a:off x="5022849" y="2635842"/>
            <a:ext cx="2143125" cy="2143125"/>
          </a:xfrm>
          <a:prstGeom prst="rect">
            <a:avLst/>
          </a:prstGeom>
        </p:spPr>
      </p:pic>
      <p:sp>
        <p:nvSpPr>
          <p:cNvPr id="5" name="Cloud 4"/>
          <p:cNvSpPr/>
          <p:nvPr/>
        </p:nvSpPr>
        <p:spPr>
          <a:xfrm>
            <a:off x="1777281" y="1501897"/>
            <a:ext cx="2189409" cy="1133945"/>
          </a:xfrm>
          <a:prstGeom prst="clou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MậT khẩu Email</a:t>
            </a:r>
            <a:endParaRPr lang="vi-VN" sz="2000"/>
          </a:p>
        </p:txBody>
      </p:sp>
      <p:sp>
        <p:nvSpPr>
          <p:cNvPr id="7" name="Cloud 6"/>
          <p:cNvSpPr/>
          <p:nvPr/>
        </p:nvSpPr>
        <p:spPr>
          <a:xfrm>
            <a:off x="1777282" y="3105015"/>
            <a:ext cx="2189408" cy="1204779"/>
          </a:xfrm>
          <a:prstGeom prst="clou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MậT khẩu MS Teams</a:t>
            </a:r>
            <a:endParaRPr lang="vi-VN" sz="2000"/>
          </a:p>
        </p:txBody>
      </p:sp>
      <p:sp>
        <p:nvSpPr>
          <p:cNvPr id="8" name="Cloud 7"/>
          <p:cNvSpPr/>
          <p:nvPr/>
        </p:nvSpPr>
        <p:spPr>
          <a:xfrm>
            <a:off x="1777281" y="4778967"/>
            <a:ext cx="2189409" cy="1023870"/>
          </a:xfrm>
          <a:prstGeom prst="clou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MậT khẩu MS Teams</a:t>
            </a:r>
            <a:endParaRPr lang="vi-VN" sz="2000"/>
          </a:p>
        </p:txBody>
      </p:sp>
      <p:sp>
        <p:nvSpPr>
          <p:cNvPr id="9" name="Cloud 8"/>
          <p:cNvSpPr/>
          <p:nvPr/>
        </p:nvSpPr>
        <p:spPr>
          <a:xfrm>
            <a:off x="8222132" y="1501897"/>
            <a:ext cx="2189409" cy="1133945"/>
          </a:xfrm>
          <a:prstGeom prst="clou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MậT khẩu Zalo</a:t>
            </a:r>
            <a:endParaRPr lang="vi-VN" sz="2000"/>
          </a:p>
        </p:txBody>
      </p:sp>
      <p:sp>
        <p:nvSpPr>
          <p:cNvPr id="10" name="Cloud 9"/>
          <p:cNvSpPr/>
          <p:nvPr/>
        </p:nvSpPr>
        <p:spPr>
          <a:xfrm>
            <a:off x="8222133" y="3105015"/>
            <a:ext cx="2189408" cy="1204779"/>
          </a:xfrm>
          <a:prstGeom prst="clou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MậT khẩu FaceBook</a:t>
            </a:r>
            <a:endParaRPr lang="vi-VN" sz="2000"/>
          </a:p>
        </p:txBody>
      </p:sp>
      <p:sp>
        <p:nvSpPr>
          <p:cNvPr id="11" name="Cloud 10"/>
          <p:cNvSpPr/>
          <p:nvPr/>
        </p:nvSpPr>
        <p:spPr>
          <a:xfrm>
            <a:off x="8222132" y="4778967"/>
            <a:ext cx="2189409" cy="1023870"/>
          </a:xfrm>
          <a:prstGeom prst="clou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MậT khẩu v.v…</a:t>
            </a:r>
            <a:endParaRPr lang="vi-VN" sz="2000"/>
          </a:p>
        </p:txBody>
      </p:sp>
      <p:cxnSp>
        <p:nvCxnSpPr>
          <p:cNvPr id="13" name="Straight Arrow Connector 12"/>
          <p:cNvCxnSpPr>
            <a:stCxn id="5" idx="0"/>
            <a:endCxn id="4" idx="1"/>
          </p:cNvCxnSpPr>
          <p:nvPr/>
        </p:nvCxnSpPr>
        <p:spPr>
          <a:xfrm>
            <a:off x="3964865" y="2068870"/>
            <a:ext cx="1057984" cy="16385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0"/>
            <a:endCxn id="4" idx="1"/>
          </p:cNvCxnSpPr>
          <p:nvPr/>
        </p:nvCxnSpPr>
        <p:spPr>
          <a:xfrm>
            <a:off x="3964865" y="3707405"/>
            <a:ext cx="105798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4" idx="3"/>
          </p:cNvCxnSpPr>
          <p:nvPr/>
        </p:nvCxnSpPr>
        <p:spPr>
          <a:xfrm flipH="1">
            <a:off x="7165974" y="2068869"/>
            <a:ext cx="1020249" cy="16385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4" idx="1"/>
          </p:cNvCxnSpPr>
          <p:nvPr/>
        </p:nvCxnSpPr>
        <p:spPr>
          <a:xfrm flipV="1">
            <a:off x="3964865" y="3707405"/>
            <a:ext cx="1057984" cy="15834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2"/>
            <a:endCxn id="4" idx="3"/>
          </p:cNvCxnSpPr>
          <p:nvPr/>
        </p:nvCxnSpPr>
        <p:spPr>
          <a:xfrm flipH="1">
            <a:off x="7165974" y="3707405"/>
            <a:ext cx="106295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2"/>
            <a:endCxn id="4" idx="3"/>
          </p:cNvCxnSpPr>
          <p:nvPr/>
        </p:nvCxnSpPr>
        <p:spPr>
          <a:xfrm flipH="1" flipV="1">
            <a:off x="7165974" y="3707405"/>
            <a:ext cx="1062949" cy="15834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370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2879"/>
            <a:ext cx="9905998" cy="633046"/>
          </a:xfrm>
        </p:spPr>
        <p:txBody>
          <a:bodyPr>
            <a:normAutofit/>
          </a:bodyPr>
          <a:lstStyle/>
          <a:p>
            <a:pPr algn="ctr"/>
            <a:r>
              <a:rPr lang="en-US" b="1" smtClean="0">
                <a:latin typeface="Verdana" panose="020B0604030504040204" pitchFamily="34" charset="0"/>
                <a:ea typeface="Verdana" panose="020B0604030504040204" pitchFamily="34" charset="0"/>
              </a:rPr>
              <a:t>Xem các nội dung liên quan</a:t>
            </a:r>
            <a:endParaRPr lang="vi-VN" b="1">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p:txBody>
          <a:bodyPr/>
          <a:lstStyle/>
          <a:p>
            <a:endParaRPr lang="vi-VN"/>
          </a:p>
        </p:txBody>
      </p:sp>
      <p:pic>
        <p:nvPicPr>
          <p:cNvPr id="6" name="Picture 2" descr="C:\Users\WINDOW~1\AppData\Local\Temp\SNAGHTML5c29c6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601" y="1068946"/>
            <a:ext cx="10407619" cy="554666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85611" y="3812146"/>
            <a:ext cx="1738649" cy="27045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3"/>
          <p:cNvSpPr/>
          <p:nvPr/>
        </p:nvSpPr>
        <p:spPr>
          <a:xfrm>
            <a:off x="2775071" y="5666703"/>
            <a:ext cx="7566664" cy="746975"/>
          </a:xfrm>
          <a:prstGeom prst="wedgeRoundRectCallout">
            <a:avLst>
              <a:gd name="adj1" fmla="val -30891"/>
              <a:gd name="adj2" fmla="val -101500"/>
              <a:gd name="adj3" fmla="val 1666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latin typeface="Tahoma" panose="020B0604030504040204" pitchFamily="34" charset="0"/>
                <a:ea typeface="Tahoma" panose="020B0604030504040204" pitchFamily="34" charset="0"/>
                <a:cs typeface="Tahoma" panose="020B0604030504040204" pitchFamily="34" charset="0"/>
              </a:rPr>
              <a:t>Mọi sai sót thông tin cần đính chính, SV cần gặp phòng Công tác HSSV để chỉnh sửa hoặc hỗ trợ giải quyết</a:t>
            </a:r>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9390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31820"/>
            <a:ext cx="9905998" cy="888642"/>
          </a:xfrm>
        </p:spPr>
        <p:txBody>
          <a:bodyPr/>
          <a:lstStyle/>
          <a:p>
            <a:r>
              <a:rPr lang="en-US" b="1" smtClean="0">
                <a:latin typeface="Verdana" panose="020B0604030504040204" pitchFamily="34" charset="0"/>
                <a:ea typeface="Verdana" panose="020B0604030504040204" pitchFamily="34" charset="0"/>
              </a:rPr>
              <a:t>Tóm lại</a:t>
            </a:r>
            <a:endParaRPr lang="vi-VN" b="1">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1141411" y="1120462"/>
            <a:ext cx="10475333" cy="5383369"/>
          </a:xfrm>
        </p:spPr>
        <p:txBody>
          <a:bodyPr>
            <a:normAutofit fontScale="92500" lnSpcReduction="20000"/>
          </a:bodyPr>
          <a:lstStyle/>
          <a:p>
            <a:r>
              <a:rPr lang="en-US" smtClean="0">
                <a:latin typeface="Verdana" panose="020B0604030504040204" pitchFamily="34" charset="0"/>
                <a:ea typeface="Verdana" panose="020B0604030504040204" pitchFamily="34" charset="0"/>
              </a:rPr>
              <a:t>Sinh viên cần cập nhật Thông tin cá nhân của mình. Trong trường hợp đặc biệt, SV đến Phòng Công tác HSSV để cập nhật địa chỉ email cá nhân và các thông tin khác.</a:t>
            </a:r>
          </a:p>
          <a:p>
            <a:r>
              <a:rPr lang="en-US" smtClean="0">
                <a:latin typeface="Verdana" panose="020B0604030504040204" pitchFamily="34" charset="0"/>
                <a:ea typeface="Verdana" panose="020B0604030504040204" pitchFamily="34" charset="0"/>
              </a:rPr>
              <a:t>Khi bắt đầu môn học mới, sinh viên cần xem kết quả đăng ký môn học (nếu thiếu cần thông báo cho Phòng </a:t>
            </a:r>
            <a:r>
              <a:rPr lang="en-US">
                <a:latin typeface="Verdana" panose="020B0604030504040204" pitchFamily="34" charset="0"/>
                <a:ea typeface="Verdana" panose="020B0604030504040204" pitchFamily="34" charset="0"/>
              </a:rPr>
              <a:t>Công tác HSSV </a:t>
            </a:r>
            <a:r>
              <a:rPr lang="en-US" smtClean="0">
                <a:latin typeface="Verdana" panose="020B0604030504040204" pitchFamily="34" charset="0"/>
                <a:ea typeface="Verdana" panose="020B0604030504040204" pitchFamily="34" charset="0"/>
              </a:rPr>
              <a:t>để giải quyết).</a:t>
            </a:r>
          </a:p>
          <a:p>
            <a:r>
              <a:rPr lang="en-US" smtClean="0">
                <a:latin typeface="Verdana" panose="020B0604030504040204" pitchFamily="34" charset="0"/>
                <a:ea typeface="Verdana" panose="020B0604030504040204" pitchFamily="34" charset="0"/>
              </a:rPr>
              <a:t>Khi chuẩn bị thi kết thúc môn, sinh viên cần xem điểm 10%, 30% và có đủ điều kiện dự thi (nếu thắc mắc cần báo giảng viên </a:t>
            </a:r>
            <a:r>
              <a:rPr lang="en-US">
                <a:latin typeface="Verdana" panose="020B0604030504040204" pitchFamily="34" charset="0"/>
                <a:ea typeface="Verdana" panose="020B0604030504040204" pitchFamily="34" charset="0"/>
              </a:rPr>
              <a:t>dạy hoặc cho Phòng Công tác HSSV để giải quyết)</a:t>
            </a:r>
            <a:endParaRPr lang="en-US" smtClean="0">
              <a:latin typeface="Verdana" panose="020B0604030504040204" pitchFamily="34" charset="0"/>
              <a:ea typeface="Verdana" panose="020B0604030504040204" pitchFamily="34" charset="0"/>
            </a:endParaRPr>
          </a:p>
          <a:p>
            <a:r>
              <a:rPr lang="en-US" smtClean="0">
                <a:latin typeface="Verdana" panose="020B0604030504040204" pitchFamily="34" charset="0"/>
                <a:ea typeface="Verdana" panose="020B0604030504040204" pitchFamily="34" charset="0"/>
              </a:rPr>
              <a:t>Sinh viên cần kiểm tra việc đóng học phí (nếu nợ sẽ không được dự thi kết thúc; nếu thắc mắc cần báo bộ phận Tài </a:t>
            </a:r>
            <a:r>
              <a:rPr lang="en-US">
                <a:latin typeface="Verdana" panose="020B0604030504040204" pitchFamily="34" charset="0"/>
                <a:ea typeface="Verdana" panose="020B0604030504040204" pitchFamily="34" charset="0"/>
              </a:rPr>
              <a:t>vụ hoặc cho Phòng Công tác HSSV để giải quyết).</a:t>
            </a:r>
            <a:endParaRPr lang="en-US" smtClean="0">
              <a:latin typeface="Verdana" panose="020B0604030504040204" pitchFamily="34" charset="0"/>
              <a:ea typeface="Verdana" panose="020B0604030504040204" pitchFamily="34" charset="0"/>
            </a:endParaRPr>
          </a:p>
          <a:p>
            <a:r>
              <a:rPr lang="en-US" smtClean="0">
                <a:latin typeface="Verdana" panose="020B0604030504040204" pitchFamily="34" charset="0"/>
                <a:ea typeface="Verdana" panose="020B0604030504040204" pitchFamily="34" charset="0"/>
              </a:rPr>
              <a:t>Khi cần thiết sinh viên sẽ gửi thông tin vào mục “Gửi ý kiến”. Ý kiến của sinh viên sẽ được đảm bảo bí mật.</a:t>
            </a:r>
            <a:endParaRPr lang="vi-VN">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62012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180304"/>
            <a:ext cx="9906000" cy="991673"/>
          </a:xfrm>
        </p:spPr>
        <p:txBody>
          <a:bodyPr>
            <a:normAutofit/>
          </a:bodyPr>
          <a:lstStyle/>
          <a:p>
            <a:pPr algn="ctr"/>
            <a:r>
              <a:rPr lang="en-US" b="1" smtClean="0">
                <a:latin typeface="Verdana" panose="020B0604030504040204" pitchFamily="34" charset="0"/>
                <a:ea typeface="Verdana" panose="020B0604030504040204" pitchFamily="34" charset="0"/>
              </a:rPr>
              <a:t>Office365 gói a1</a:t>
            </a:r>
            <a:endParaRPr lang="vi-VN" b="1">
              <a:latin typeface="Verdana" panose="020B0604030504040204" pitchFamily="34" charset="0"/>
              <a:ea typeface="Verdana" panose="020B0604030504040204" pitchFamily="34" charset="0"/>
            </a:endParaRPr>
          </a:p>
        </p:txBody>
      </p:sp>
      <p:sp>
        <p:nvSpPr>
          <p:cNvPr id="3" name="Content Placeholder 2"/>
          <p:cNvSpPr>
            <a:spLocks noGrp="1"/>
          </p:cNvSpPr>
          <p:nvPr>
            <p:ph sz="half" idx="2"/>
          </p:nvPr>
        </p:nvSpPr>
        <p:spPr>
          <a:xfrm>
            <a:off x="1141410" y="1030311"/>
            <a:ext cx="10140483" cy="5653824"/>
          </a:xfrm>
        </p:spPr>
        <p:txBody>
          <a:bodyPr>
            <a:noAutofit/>
          </a:bodyPr>
          <a:lstStyle/>
          <a:p>
            <a:pPr marL="457200" indent="-457200">
              <a:buFont typeface="+mj-lt"/>
              <a:buAutoNum type="arabicPeriod"/>
            </a:pPr>
            <a:r>
              <a:rPr lang="vi-VN" sz="2800" smtClean="0">
                <a:latin typeface="Verdana" panose="020B0604030504040204" pitchFamily="34" charset="0"/>
                <a:ea typeface="Verdana" panose="020B0604030504040204" pitchFamily="34" charset="0"/>
              </a:rPr>
              <a:t>Là công </a:t>
            </a:r>
            <a:r>
              <a:rPr lang="vi-VN" sz="2800">
                <a:latin typeface="Verdana" panose="020B0604030504040204" pitchFamily="34" charset="0"/>
                <a:ea typeface="Verdana" panose="020B0604030504040204" pitchFamily="34" charset="0"/>
              </a:rPr>
              <a:t>cụ </a:t>
            </a:r>
            <a:r>
              <a:rPr lang="vi-VN" sz="2800" smtClean="0">
                <a:latin typeface="Verdana" panose="020B0604030504040204" pitchFamily="34" charset="0"/>
                <a:ea typeface="Verdana" panose="020B0604030504040204" pitchFamily="34" charset="0"/>
              </a:rPr>
              <a:t>cho sinh viên</a:t>
            </a:r>
            <a:r>
              <a:rPr lang="en-US" sz="2800" smtClean="0">
                <a:latin typeface="Verdana" panose="020B0604030504040204" pitchFamily="34" charset="0"/>
                <a:ea typeface="Verdana" panose="020B0604030504040204" pitchFamily="34" charset="0"/>
              </a:rPr>
              <a:t> khi tham gia học Online và nhiều ứng dụng văn phòng khác</a:t>
            </a:r>
            <a:r>
              <a:rPr lang="vi-VN" sz="2800" smtClean="0">
                <a:latin typeface="Verdana" panose="020B0604030504040204" pitchFamily="34" charset="0"/>
                <a:ea typeface="Verdana" panose="020B0604030504040204" pitchFamily="34" charset="0"/>
              </a:rPr>
              <a:t>.</a:t>
            </a:r>
            <a:endParaRPr lang="vi-VN" sz="2800">
              <a:latin typeface="Verdana" panose="020B0604030504040204" pitchFamily="34" charset="0"/>
              <a:ea typeface="Verdana" panose="020B0604030504040204" pitchFamily="34" charset="0"/>
            </a:endParaRPr>
          </a:p>
          <a:p>
            <a:pPr marL="457200" indent="-457200">
              <a:buFont typeface="+mj-lt"/>
              <a:buAutoNum type="arabicPeriod"/>
            </a:pPr>
            <a:r>
              <a:rPr lang="vi-VN" sz="2800">
                <a:latin typeface="Verdana" panose="020B0604030504040204" pitchFamily="34" charset="0"/>
                <a:ea typeface="Verdana" panose="020B0604030504040204" pitchFamily="34" charset="0"/>
              </a:rPr>
              <a:t>Office 365 hoạt động như chính bạn: khắp mọi nơi. Các ứng dụng quen thuộc, có thể truy cập tài liệu mọi lúc theo thời gian thực </a:t>
            </a:r>
            <a:r>
              <a:rPr lang="vi-VN" sz="2800" smtClean="0">
                <a:latin typeface="Verdana" panose="020B0604030504040204" pitchFamily="34" charset="0"/>
                <a:ea typeface="Verdana" panose="020B0604030504040204" pitchFamily="34" charset="0"/>
              </a:rPr>
              <a:t>– mọi việc trở </a:t>
            </a:r>
            <a:r>
              <a:rPr lang="vi-VN" sz="2800">
                <a:latin typeface="Verdana" panose="020B0604030504040204" pitchFamily="34" charset="0"/>
                <a:ea typeface="Verdana" panose="020B0604030504040204" pitchFamily="34" charset="0"/>
              </a:rPr>
              <a:t>nên thông suốt tiện lợi trên mọi thiết bị Windows, Android hoặc iOS.</a:t>
            </a:r>
            <a:endParaRPr lang="en-US" sz="2800" smtClean="0">
              <a:latin typeface="Verdana" panose="020B0604030504040204" pitchFamily="34" charset="0"/>
              <a:ea typeface="Verdana" panose="020B0604030504040204" pitchFamily="34" charset="0"/>
            </a:endParaRPr>
          </a:p>
          <a:p>
            <a:pPr marL="457200" indent="-457200">
              <a:buFont typeface="+mj-lt"/>
              <a:buAutoNum type="arabicPeriod"/>
            </a:pPr>
            <a:r>
              <a:rPr lang="en-US" sz="2800" smtClean="0">
                <a:latin typeface="Verdana" panose="020B0604030504040204" pitchFamily="34" charset="0"/>
                <a:ea typeface="Verdana" panose="020B0604030504040204" pitchFamily="34" charset="0"/>
              </a:rPr>
              <a:t>Microsoft </a:t>
            </a:r>
            <a:r>
              <a:rPr lang="en-US" sz="2800">
                <a:latin typeface="Verdana" panose="020B0604030504040204" pitchFamily="34" charset="0"/>
                <a:ea typeface="Verdana" panose="020B0604030504040204" pitchFamily="34" charset="0"/>
              </a:rPr>
              <a:t>Office 365 (bao gồm Word, Excel, Powerpoint, Outlook</a:t>
            </a:r>
            <a:r>
              <a:rPr lang="en-US" sz="2800" smtClean="0">
                <a:latin typeface="Verdana" panose="020B0604030504040204" pitchFamily="34" charset="0"/>
                <a:ea typeface="Verdana" panose="020B0604030504040204" pitchFamily="34" charset="0"/>
              </a:rPr>
              <a:t>, Teams...).</a:t>
            </a:r>
            <a:endParaRPr lang="en-US" sz="2800">
              <a:latin typeface="Verdana" panose="020B0604030504040204" pitchFamily="34" charset="0"/>
              <a:ea typeface="Verdana" panose="020B0604030504040204" pitchFamily="34" charset="0"/>
            </a:endParaRPr>
          </a:p>
          <a:p>
            <a:pPr marL="457200" indent="-457200">
              <a:buFont typeface="+mj-lt"/>
              <a:buAutoNum type="arabicPeriod"/>
            </a:pPr>
            <a:r>
              <a:rPr lang="en-US" sz="2800" smtClean="0">
                <a:solidFill>
                  <a:srgbClr val="FFFF00"/>
                </a:solidFill>
                <a:latin typeface="Verdana" panose="020B0604030504040204" pitchFamily="34" charset="0"/>
                <a:ea typeface="Verdana" panose="020B0604030504040204" pitchFamily="34" charset="0"/>
              </a:rPr>
              <a:t>Tài khoản </a:t>
            </a:r>
            <a:r>
              <a:rPr lang="en-US" sz="2800">
                <a:solidFill>
                  <a:srgbClr val="FFFF00"/>
                </a:solidFill>
                <a:latin typeface="Verdana" panose="020B0604030504040204" pitchFamily="34" charset="0"/>
                <a:ea typeface="Verdana" panose="020B0604030504040204" pitchFamily="34" charset="0"/>
              </a:rPr>
              <a:t>bị khoá khi </a:t>
            </a:r>
            <a:r>
              <a:rPr lang="en-US" sz="2800" smtClean="0">
                <a:solidFill>
                  <a:srgbClr val="FFFF00"/>
                </a:solidFill>
                <a:latin typeface="Verdana" panose="020B0604030504040204" pitchFamily="34" charset="0"/>
                <a:ea typeface="Verdana" panose="020B0604030504040204" pitchFamily="34" charset="0"/>
              </a:rPr>
              <a:t>sinh viên tốt nghiệp ra trường.</a:t>
            </a:r>
            <a:endParaRPr lang="en-US" sz="2800">
              <a:solidFill>
                <a:srgbClr val="FFFF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04944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2280499"/>
            <a:ext cx="9906000" cy="1477961"/>
          </a:xfrm>
        </p:spPr>
        <p:txBody>
          <a:bodyPr>
            <a:noAutofit/>
          </a:bodyPr>
          <a:lstStyle/>
          <a:p>
            <a:pPr algn="ctr">
              <a:lnSpc>
                <a:spcPct val="150000"/>
              </a:lnSpc>
            </a:pPr>
            <a:r>
              <a:rPr lang="en-US" b="1" smtClean="0">
                <a:latin typeface="Tahoma" panose="020B0604030504040204" pitchFamily="34" charset="0"/>
                <a:ea typeface="Tahoma" panose="020B0604030504040204" pitchFamily="34" charset="0"/>
                <a:cs typeface="Tahoma" panose="020B0604030504040204" pitchFamily="34" charset="0"/>
              </a:rPr>
              <a:t>Học online bằng ms teams trên laptop và điện thoại di động</a:t>
            </a:r>
            <a:endParaRPr lang="en-US"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5620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814" y="182879"/>
            <a:ext cx="10995195" cy="633046"/>
          </a:xfrm>
        </p:spPr>
        <p:txBody>
          <a:bodyPr>
            <a:normAutofit fontScale="90000"/>
          </a:bodyPr>
          <a:lstStyle/>
          <a:p>
            <a:pPr algn="ctr"/>
            <a:r>
              <a:rPr lang="en-US" b="1" smtClean="0"/>
              <a:t>Đăng nhập MS TEAMS trên laptop: www.office.com</a:t>
            </a:r>
            <a:endParaRPr lang="vi-VN" b="1"/>
          </a:p>
        </p:txBody>
      </p:sp>
      <p:pic>
        <p:nvPicPr>
          <p:cNvPr id="4" name="Picture 3"/>
          <p:cNvPicPr>
            <a:picLocks noChangeAspect="1"/>
          </p:cNvPicPr>
          <p:nvPr/>
        </p:nvPicPr>
        <p:blipFill>
          <a:blip r:embed="rId2"/>
          <a:stretch>
            <a:fillRect/>
          </a:stretch>
        </p:blipFill>
        <p:spPr>
          <a:xfrm>
            <a:off x="596814" y="974163"/>
            <a:ext cx="10995196" cy="5537844"/>
          </a:xfrm>
          <a:prstGeom prst="rect">
            <a:avLst/>
          </a:prstGeom>
        </p:spPr>
      </p:pic>
    </p:spTree>
    <p:extLst>
      <p:ext uri="{BB962C8B-B14F-4D97-AF65-F5344CB8AC3E}">
        <p14:creationId xmlns:p14="http://schemas.microsoft.com/office/powerpoint/2010/main" val="2515687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5789" y="811368"/>
            <a:ext cx="11058095" cy="5569524"/>
          </a:xfrm>
          <a:prstGeom prst="rect">
            <a:avLst/>
          </a:prstGeom>
        </p:spPr>
      </p:pic>
    </p:spTree>
    <p:extLst>
      <p:ext uri="{BB962C8B-B14F-4D97-AF65-F5344CB8AC3E}">
        <p14:creationId xmlns:p14="http://schemas.microsoft.com/office/powerpoint/2010/main" val="1661648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5977" y="692143"/>
            <a:ext cx="11058095" cy="5561428"/>
          </a:xfrm>
          <a:prstGeom prst="rect">
            <a:avLst/>
          </a:prstGeom>
        </p:spPr>
      </p:pic>
      <p:sp>
        <p:nvSpPr>
          <p:cNvPr id="6" name="Line Callout 1 5"/>
          <p:cNvSpPr/>
          <p:nvPr/>
        </p:nvSpPr>
        <p:spPr>
          <a:xfrm>
            <a:off x="8229601" y="3516923"/>
            <a:ext cx="3010486" cy="1997612"/>
          </a:xfrm>
          <a:prstGeom prst="borderCallout1">
            <a:avLst>
              <a:gd name="adj1" fmla="val 12434"/>
              <a:gd name="adj2" fmla="val -4549"/>
              <a:gd name="adj3" fmla="val 39179"/>
              <a:gd name="adj4" fmla="val -773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FF0000"/>
                </a:solidFill>
                <a:latin typeface="Tahoma" panose="020B0604030504040204" pitchFamily="34" charset="0"/>
                <a:ea typeface="Tahoma" panose="020B0604030504040204" pitchFamily="34" charset="0"/>
                <a:cs typeface="Tahoma" panose="020B0604030504040204" pitchFamily="34" charset="0"/>
              </a:rPr>
              <a:t>Mật khẩu tối thiểu gồm 8 ký tự trong đó phải có chữ HOA, chữ thường, chữ số và ký tự đặc biệt</a:t>
            </a:r>
          </a:p>
          <a:p>
            <a:pPr algn="ctr"/>
            <a:endParaRPr lang="en-US" sz="200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r>
              <a:rPr lang="en-US" sz="2000" b="1" smtClean="0">
                <a:solidFill>
                  <a:srgbClr val="FF0000"/>
                </a:solidFill>
                <a:latin typeface="Tahoma" panose="020B0604030504040204" pitchFamily="34" charset="0"/>
                <a:ea typeface="Tahoma" panose="020B0604030504040204" pitchFamily="34" charset="0"/>
                <a:cs typeface="Tahoma" panose="020B0604030504040204" pitchFamily="34" charset="0"/>
              </a:rPr>
              <a:t>Minh123456@</a:t>
            </a:r>
            <a:endParaRPr lang="en-US" sz="2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4642338" y="3924886"/>
            <a:ext cx="1280160" cy="6611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840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98" y="618518"/>
            <a:ext cx="11310425" cy="1478570"/>
          </a:xfrm>
        </p:spPr>
        <p:txBody>
          <a:bodyPr>
            <a:noAutofit/>
          </a:bodyPr>
          <a:lstStyle/>
          <a:p>
            <a:pPr algn="ctr"/>
            <a:r>
              <a:rPr lang="en-US" b="1" smtClean="0"/>
              <a:t>Cài đặt Microsoft </a:t>
            </a:r>
            <a:r>
              <a:rPr lang="en-US" b="1"/>
              <a:t>Authenticator </a:t>
            </a:r>
            <a:r>
              <a:rPr lang="en-US" b="1" smtClean="0"/>
              <a:t>trên điện thoại di động để </a:t>
            </a:r>
            <a:r>
              <a:rPr lang="en-US" b="1"/>
              <a:t>xác thực tài khoản Office 365</a:t>
            </a:r>
          </a:p>
        </p:txBody>
      </p:sp>
      <p:sp>
        <p:nvSpPr>
          <p:cNvPr id="3" name="Content Placeholder 2"/>
          <p:cNvSpPr>
            <a:spLocks noGrp="1"/>
          </p:cNvSpPr>
          <p:nvPr>
            <p:ph idx="1"/>
          </p:nvPr>
        </p:nvSpPr>
        <p:spPr/>
        <p:txBody>
          <a:bodyPr/>
          <a:lstStyle/>
          <a:p>
            <a:pPr marL="0" indent="0" algn="ctr">
              <a:buNone/>
            </a:pPr>
            <a:r>
              <a:rPr lang="en-US" sz="3600" smtClean="0">
                <a:hlinkClick r:id="rId2"/>
              </a:rPr>
              <a:t>XEM HƯỚNG DẪN TRÊN </a:t>
            </a:r>
            <a:r>
              <a:rPr lang="en-US" sz="3600" smtClean="0">
                <a:hlinkClick r:id="rId2"/>
              </a:rPr>
              <a:t>YOUTUBE</a:t>
            </a:r>
            <a:endParaRPr lang="en-US" sz="3600" smtClean="0"/>
          </a:p>
          <a:p>
            <a:pPr marL="0" indent="0" algn="ctr">
              <a:buNone/>
            </a:pPr>
            <a:endParaRPr lang="en-US" sz="3600"/>
          </a:p>
          <a:p>
            <a:pPr marL="0" indent="0" algn="ctr">
              <a:buNone/>
            </a:pPr>
            <a:r>
              <a:rPr lang="en-US"/>
              <a:t>https://www.youtube.com/watch?v=kATksJjmT3I</a:t>
            </a:r>
            <a:endParaRPr lang="en-US"/>
          </a:p>
        </p:txBody>
      </p:sp>
    </p:spTree>
    <p:extLst>
      <p:ext uri="{BB962C8B-B14F-4D97-AF65-F5344CB8AC3E}">
        <p14:creationId xmlns:p14="http://schemas.microsoft.com/office/powerpoint/2010/main" val="2499605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047" y="128790"/>
            <a:ext cx="11011954" cy="553790"/>
          </a:xfrm>
        </p:spPr>
        <p:txBody>
          <a:bodyPr>
            <a:noAutofit/>
          </a:bodyPr>
          <a:lstStyle/>
          <a:p>
            <a:r>
              <a:rPr lang="en-US" sz="2400" b="1" smtClean="0"/>
              <a:t>CẤP TÀI KHOẢN VÀ MẬT KHẨU CỔNG THÔNG TIN SINH VIÊN &amp; MS TEAMS</a:t>
            </a:r>
            <a:endParaRPr lang="en-US" sz="2400" b="1"/>
          </a:p>
        </p:txBody>
      </p:sp>
      <p:sp>
        <p:nvSpPr>
          <p:cNvPr id="3" name="Content Placeholder 2"/>
          <p:cNvSpPr>
            <a:spLocks noGrp="1"/>
          </p:cNvSpPr>
          <p:nvPr>
            <p:ph idx="1"/>
          </p:nvPr>
        </p:nvSpPr>
        <p:spPr>
          <a:xfrm>
            <a:off x="1180047" y="682580"/>
            <a:ext cx="8079862" cy="978796"/>
          </a:xfrm>
          <a:solidFill>
            <a:schemeClr val="accent2"/>
          </a:solidFill>
        </p:spPr>
        <p:txBody>
          <a:bodyPr>
            <a:normAutofit/>
          </a:bodyPr>
          <a:lstStyle/>
          <a:p>
            <a:pPr marL="0" indent="0">
              <a:buNone/>
            </a:pPr>
            <a:r>
              <a:rPr lang="en-US" sz="2000" b="1" smtClean="0"/>
              <a:t>Truy cập </a:t>
            </a:r>
            <a:r>
              <a:rPr lang="en-US" sz="2000" b="1" smtClean="0">
                <a:hlinkClick r:id="rId2"/>
              </a:rPr>
              <a:t>https</a:t>
            </a:r>
            <a:r>
              <a:rPr lang="en-US" sz="2000" b="1">
                <a:hlinkClick r:id="rId2"/>
              </a:rPr>
              <a:t>://</a:t>
            </a:r>
            <a:r>
              <a:rPr lang="en-US" sz="2000" b="1" smtClean="0">
                <a:hlinkClick r:id="rId2"/>
              </a:rPr>
              <a:t>upes1.edu.vn</a:t>
            </a:r>
            <a:r>
              <a:rPr lang="en-US" sz="2000" b="1" smtClean="0"/>
              <a:t>\Thẻ </a:t>
            </a:r>
            <a:r>
              <a:rPr lang="en-US" sz="2000" b="1" smtClean="0">
                <a:solidFill>
                  <a:schemeClr val="bg1"/>
                </a:solidFill>
              </a:rPr>
              <a:t>[Sinh viên]\</a:t>
            </a:r>
            <a:r>
              <a:rPr lang="en-US" sz="2000" b="1" smtClean="0"/>
              <a:t>mục </a:t>
            </a:r>
            <a:r>
              <a:rPr lang="en-US" sz="2000" b="1" smtClean="0">
                <a:solidFill>
                  <a:schemeClr val="bg1"/>
                </a:solidFill>
              </a:rPr>
              <a:t>[Hỗ trợ sinh viên]\</a:t>
            </a:r>
            <a:r>
              <a:rPr lang="en-US" sz="2000" b="1" smtClean="0"/>
              <a:t>bài </a:t>
            </a:r>
            <a:r>
              <a:rPr lang="en-US" sz="2000" b="1" smtClean="0">
                <a:solidFill>
                  <a:schemeClr val="bg1"/>
                </a:solidFill>
              </a:rPr>
              <a:t>“</a:t>
            </a:r>
            <a:r>
              <a:rPr lang="en-US" sz="2000">
                <a:solidFill>
                  <a:schemeClr val="bg1"/>
                </a:solidFill>
              </a:rPr>
              <a:t>Khóa ĐH60 (2024): Tài khoản, mật </a:t>
            </a:r>
            <a:r>
              <a:rPr lang="en-US" sz="2000" smtClean="0">
                <a:solidFill>
                  <a:schemeClr val="bg1"/>
                </a:solidFill>
              </a:rPr>
              <a:t>khẩu…”</a:t>
            </a:r>
            <a:endParaRPr lang="en-US" sz="2000" b="1">
              <a:solidFill>
                <a:schemeClr val="bg1"/>
              </a:solidFill>
            </a:endParaRPr>
          </a:p>
        </p:txBody>
      </p:sp>
      <p:pic>
        <p:nvPicPr>
          <p:cNvPr id="4" name="Picture 3"/>
          <p:cNvPicPr>
            <a:picLocks noChangeAspect="1"/>
          </p:cNvPicPr>
          <p:nvPr/>
        </p:nvPicPr>
        <p:blipFill>
          <a:blip r:embed="rId3"/>
          <a:stretch>
            <a:fillRect/>
          </a:stretch>
        </p:blipFill>
        <p:spPr>
          <a:xfrm>
            <a:off x="2987898" y="1446796"/>
            <a:ext cx="9204101" cy="5411203"/>
          </a:xfrm>
          <a:prstGeom prst="rect">
            <a:avLst/>
          </a:prstGeom>
        </p:spPr>
      </p:pic>
    </p:spTree>
    <p:extLst>
      <p:ext uri="{BB962C8B-B14F-4D97-AF65-F5344CB8AC3E}">
        <p14:creationId xmlns:p14="http://schemas.microsoft.com/office/powerpoint/2010/main" val="1673656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2879"/>
            <a:ext cx="9905998" cy="633046"/>
          </a:xfrm>
        </p:spPr>
        <p:txBody>
          <a:bodyPr>
            <a:normAutofit/>
          </a:bodyPr>
          <a:lstStyle/>
          <a:p>
            <a:pPr algn="ctr"/>
            <a:r>
              <a:rPr lang="en-US" b="1" smtClean="0"/>
              <a:t>Các ứng dụng của office365 trên laptoP</a:t>
            </a:r>
            <a:endParaRPr lang="vi-VN" b="1"/>
          </a:p>
        </p:txBody>
      </p:sp>
      <p:sp>
        <p:nvSpPr>
          <p:cNvPr id="3" name="Content Placeholder 2"/>
          <p:cNvSpPr>
            <a:spLocks noGrp="1"/>
          </p:cNvSpPr>
          <p:nvPr>
            <p:ph idx="1"/>
          </p:nvPr>
        </p:nvSpPr>
        <p:spPr/>
        <p:txBody>
          <a:bodyPr/>
          <a:lstStyle/>
          <a:p>
            <a:endParaRPr lang="vi-VN"/>
          </a:p>
        </p:txBody>
      </p:sp>
      <p:pic>
        <p:nvPicPr>
          <p:cNvPr id="5" name="Picture 4"/>
          <p:cNvPicPr>
            <a:picLocks noChangeAspect="1"/>
          </p:cNvPicPr>
          <p:nvPr/>
        </p:nvPicPr>
        <p:blipFill>
          <a:blip r:embed="rId2"/>
          <a:stretch>
            <a:fillRect/>
          </a:stretch>
        </p:blipFill>
        <p:spPr>
          <a:xfrm>
            <a:off x="1051259" y="954005"/>
            <a:ext cx="10407619" cy="5546666"/>
          </a:xfrm>
          <a:prstGeom prst="rect">
            <a:avLst/>
          </a:prstGeom>
        </p:spPr>
      </p:pic>
    </p:spTree>
    <p:extLst>
      <p:ext uri="{BB962C8B-B14F-4D97-AF65-F5344CB8AC3E}">
        <p14:creationId xmlns:p14="http://schemas.microsoft.com/office/powerpoint/2010/main" val="543988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40677"/>
            <a:ext cx="9905998" cy="917225"/>
          </a:xfrm>
        </p:spPr>
        <p:txBody>
          <a:bodyPr>
            <a:normAutofit fontScale="90000"/>
          </a:bodyPr>
          <a:lstStyle/>
          <a:p>
            <a:pPr algn="ctr"/>
            <a:r>
              <a:rPr lang="en-US" b="1" smtClean="0"/>
              <a:t>Khi dùng ms teams trên laptop cần tải ứng dụng cho đầy đủ chức năng</a:t>
            </a:r>
            <a:endParaRPr lang="en-US" b="1"/>
          </a:p>
        </p:txBody>
      </p:sp>
      <p:pic>
        <p:nvPicPr>
          <p:cNvPr id="4" name="Picture 3"/>
          <p:cNvPicPr>
            <a:picLocks noChangeAspect="1"/>
          </p:cNvPicPr>
          <p:nvPr/>
        </p:nvPicPr>
        <p:blipFill>
          <a:blip r:embed="rId2"/>
          <a:stretch>
            <a:fillRect/>
          </a:stretch>
        </p:blipFill>
        <p:spPr>
          <a:xfrm>
            <a:off x="565364" y="1057903"/>
            <a:ext cx="11058095" cy="5561428"/>
          </a:xfrm>
          <a:prstGeom prst="rect">
            <a:avLst/>
          </a:prstGeom>
        </p:spPr>
      </p:pic>
    </p:spTree>
    <p:extLst>
      <p:ext uri="{BB962C8B-B14F-4D97-AF65-F5344CB8AC3E}">
        <p14:creationId xmlns:p14="http://schemas.microsoft.com/office/powerpoint/2010/main" val="2256998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208" y="1408750"/>
            <a:ext cx="9905998" cy="2403396"/>
          </a:xfrm>
        </p:spPr>
        <p:txBody>
          <a:bodyPr>
            <a:normAutofit/>
          </a:bodyPr>
          <a:lstStyle/>
          <a:p>
            <a:pPr algn="ctr"/>
            <a:r>
              <a:rPr lang="en-US" sz="4000" b="1" smtClean="0">
                <a:hlinkClick r:id="rId2"/>
              </a:rPr>
              <a:t>Xem Ví dụ về các ứng dụng của office365 trên </a:t>
            </a:r>
            <a:r>
              <a:rPr lang="en-US" sz="4000" b="1" smtClean="0">
                <a:hlinkClick r:id="rId2"/>
              </a:rPr>
              <a:t>youtube</a:t>
            </a:r>
            <a:endParaRPr lang="vi-VN" sz="4000" b="1"/>
          </a:p>
        </p:txBody>
      </p:sp>
      <p:sp>
        <p:nvSpPr>
          <p:cNvPr id="3" name="Rectangle 2"/>
          <p:cNvSpPr/>
          <p:nvPr/>
        </p:nvSpPr>
        <p:spPr>
          <a:xfrm>
            <a:off x="2900639" y="4035242"/>
            <a:ext cx="6303136" cy="461665"/>
          </a:xfrm>
          <a:prstGeom prst="rect">
            <a:avLst/>
          </a:prstGeom>
        </p:spPr>
        <p:txBody>
          <a:bodyPr wrap="none">
            <a:spAutoFit/>
          </a:bodyPr>
          <a:lstStyle/>
          <a:p>
            <a:r>
              <a:rPr lang="en-US" sz="2400"/>
              <a:t>https://www.youtube.com/watch?v=Cf9RtSYcAp8</a:t>
            </a:r>
          </a:p>
        </p:txBody>
      </p:sp>
    </p:spTree>
    <p:extLst>
      <p:ext uri="{BB962C8B-B14F-4D97-AF65-F5344CB8AC3E}">
        <p14:creationId xmlns:p14="http://schemas.microsoft.com/office/powerpoint/2010/main" val="448427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Làm bài thi trắc nghiệm trên ms teams</a:t>
            </a:r>
            <a:endParaRPr lang="en-US" b="1"/>
          </a:p>
        </p:txBody>
      </p:sp>
      <p:sp>
        <p:nvSpPr>
          <p:cNvPr id="3" name="Content Placeholder 2"/>
          <p:cNvSpPr>
            <a:spLocks noGrp="1"/>
          </p:cNvSpPr>
          <p:nvPr>
            <p:ph idx="1"/>
          </p:nvPr>
        </p:nvSpPr>
        <p:spPr>
          <a:xfrm>
            <a:off x="1141412" y="2249487"/>
            <a:ext cx="9905999" cy="2811910"/>
          </a:xfrm>
        </p:spPr>
        <p:txBody>
          <a:bodyPr/>
          <a:lstStyle/>
          <a:p>
            <a:pPr marL="0" indent="0" algn="ctr">
              <a:buNone/>
            </a:pPr>
            <a:r>
              <a:rPr lang="vi-VN" sz="3200">
                <a:hlinkClick r:id="rId2"/>
              </a:rPr>
              <a:t>Hướng dẫn làm bài thi online môn trắc nghiệm TRÊN MÁY TÍNH bằng Microsoft </a:t>
            </a:r>
            <a:r>
              <a:rPr lang="vi-VN" sz="3200" smtClean="0">
                <a:hlinkClick r:id="rId2"/>
              </a:rPr>
              <a:t>Teams</a:t>
            </a:r>
            <a:r>
              <a:rPr lang="en-US" sz="3200" smtClean="0">
                <a:hlinkClick r:id="rId2"/>
              </a:rPr>
              <a:t> trên </a:t>
            </a:r>
            <a:r>
              <a:rPr lang="en-US" sz="3200" smtClean="0">
                <a:hlinkClick r:id="rId2"/>
              </a:rPr>
              <a:t>Youtube</a:t>
            </a:r>
            <a:endParaRPr lang="en-US" sz="3200" smtClean="0"/>
          </a:p>
          <a:p>
            <a:pPr marL="0" indent="0" algn="ctr">
              <a:buNone/>
            </a:pPr>
            <a:endParaRPr lang="en-US" sz="3200"/>
          </a:p>
          <a:p>
            <a:pPr marL="0" indent="0" algn="ctr">
              <a:buNone/>
            </a:pPr>
            <a:r>
              <a:rPr lang="en-US"/>
              <a:t>https://www.youtube.com/watch?v=7xgOVJuY0N4</a:t>
            </a:r>
            <a:endParaRPr lang="en-US"/>
          </a:p>
        </p:txBody>
      </p:sp>
    </p:spTree>
    <p:extLst>
      <p:ext uri="{BB962C8B-B14F-4D97-AF65-F5344CB8AC3E}">
        <p14:creationId xmlns:p14="http://schemas.microsoft.com/office/powerpoint/2010/main" val="940175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t>Xem tài liệu &amp; bài tập được giảng viên gửi trên ms teams</a:t>
            </a:r>
            <a:endParaRPr lang="en-US" b="1"/>
          </a:p>
        </p:txBody>
      </p:sp>
      <p:sp>
        <p:nvSpPr>
          <p:cNvPr id="3" name="Content Placeholder 2"/>
          <p:cNvSpPr>
            <a:spLocks noGrp="1"/>
          </p:cNvSpPr>
          <p:nvPr>
            <p:ph idx="1"/>
          </p:nvPr>
        </p:nvSpPr>
        <p:spPr/>
        <p:txBody>
          <a:bodyPr>
            <a:normAutofit/>
          </a:bodyPr>
          <a:lstStyle/>
          <a:p>
            <a:pPr marL="0" indent="0" algn="ctr">
              <a:buNone/>
            </a:pPr>
            <a:r>
              <a:rPr lang="vi-VN" sz="3600">
                <a:hlinkClick r:id="rId2"/>
              </a:rPr>
              <a:t>Hướng dẫn chia sẻ tài liệu </a:t>
            </a:r>
            <a:r>
              <a:rPr lang="en-US" sz="3600">
                <a:hlinkClick r:id="rId2"/>
              </a:rPr>
              <a:t>và bài tập </a:t>
            </a:r>
            <a:r>
              <a:rPr lang="vi-VN" sz="3600">
                <a:hlinkClick r:id="rId2"/>
              </a:rPr>
              <a:t>trên Microsoft </a:t>
            </a:r>
            <a:r>
              <a:rPr lang="vi-VN" sz="3600" smtClean="0">
                <a:hlinkClick r:id="rId2"/>
              </a:rPr>
              <a:t>Teams</a:t>
            </a:r>
            <a:endParaRPr lang="en-US" sz="3600" smtClean="0"/>
          </a:p>
          <a:p>
            <a:pPr marL="0" indent="0" algn="ctr">
              <a:buNone/>
            </a:pPr>
            <a:endParaRPr lang="en-US" sz="3600"/>
          </a:p>
          <a:p>
            <a:pPr marL="0" indent="0" algn="ctr">
              <a:buNone/>
            </a:pPr>
            <a:r>
              <a:rPr lang="en-US" sz="3600"/>
              <a:t>https://www.youtube.com/watch?v=p73QUqUYe70</a:t>
            </a:r>
            <a:endParaRPr lang="en-US" sz="3600"/>
          </a:p>
        </p:txBody>
      </p:sp>
    </p:spTree>
    <p:extLst>
      <p:ext uri="{BB962C8B-B14F-4D97-AF65-F5344CB8AC3E}">
        <p14:creationId xmlns:p14="http://schemas.microsoft.com/office/powerpoint/2010/main" val="1279413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79"/>
            <a:ext cx="12191999" cy="633046"/>
          </a:xfrm>
        </p:spPr>
        <p:txBody>
          <a:bodyPr>
            <a:normAutofit fontScale="90000"/>
          </a:bodyPr>
          <a:lstStyle/>
          <a:p>
            <a:pPr algn="ctr"/>
            <a:r>
              <a:rPr lang="en-US" b="1" smtClean="0">
                <a:latin typeface="Verdana" panose="020B0604030504040204" pitchFamily="34" charset="0"/>
                <a:ea typeface="Verdana" panose="020B0604030504040204" pitchFamily="34" charset="0"/>
              </a:rPr>
              <a:t>Đăng nhập ms teams Trên điện thoại di động</a:t>
            </a:r>
            <a:endParaRPr lang="vi-VN" b="1">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2"/>
          <a:stretch>
            <a:fillRect/>
          </a:stretch>
        </p:blipFill>
        <p:spPr>
          <a:xfrm>
            <a:off x="2904979" y="926049"/>
            <a:ext cx="6096000" cy="5737860"/>
          </a:xfrm>
          <a:prstGeom prst="rect">
            <a:avLst/>
          </a:prstGeom>
        </p:spPr>
      </p:pic>
    </p:spTree>
    <p:extLst>
      <p:ext uri="{BB962C8B-B14F-4D97-AF65-F5344CB8AC3E}">
        <p14:creationId xmlns:p14="http://schemas.microsoft.com/office/powerpoint/2010/main" val="3632581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2878"/>
            <a:ext cx="9905998" cy="1491375"/>
          </a:xfrm>
        </p:spPr>
        <p:txBody>
          <a:bodyPr>
            <a:normAutofit/>
          </a:bodyPr>
          <a:lstStyle/>
          <a:p>
            <a:pPr algn="ctr"/>
            <a:r>
              <a:rPr lang="en-US" b="1" smtClean="0">
                <a:latin typeface="Verdana" panose="020B0604030504040204" pitchFamily="34" charset="0"/>
                <a:ea typeface="Verdana" panose="020B0604030504040204" pitchFamily="34" charset="0"/>
              </a:rPr>
              <a:t>CÀI ĐẶT và sử dụng ms TEAMS</a:t>
            </a:r>
            <a:endParaRPr lang="vi-VN" b="1">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1141412" y="1553029"/>
            <a:ext cx="9905999" cy="4775200"/>
          </a:xfrm>
        </p:spPr>
        <p:txBody>
          <a:bodyPr>
            <a:normAutofit fontScale="92500" lnSpcReduction="10000"/>
          </a:bodyPr>
          <a:lstStyle/>
          <a:p>
            <a:r>
              <a:rPr lang="vi-VN" sz="3200" smtClean="0"/>
              <a:t>Điều kiện: Sinh viên phải có tài khoản và mật khẩu</a:t>
            </a:r>
          </a:p>
          <a:p>
            <a:pPr marL="0" indent="0" algn="ctr">
              <a:buNone/>
            </a:pPr>
            <a:r>
              <a:rPr lang="vi-VN" sz="3200" b="1" smtClean="0">
                <a:solidFill>
                  <a:srgbClr val="7030A0"/>
                </a:solidFill>
              </a:rPr>
              <a:t>ĐÃ CUNG CẤP CHO SINH VIÊN TRÊN CỔNG THÔNG TIN SINH VIÊN</a:t>
            </a:r>
          </a:p>
          <a:p>
            <a:r>
              <a:rPr lang="vi-VN" sz="3200" smtClean="0"/>
              <a:t>Sinh viên thực hiện theo hướng dẫn trên YouTube.</a:t>
            </a:r>
            <a:endParaRPr lang="vi-VN" sz="3200" smtClean="0">
              <a:hlinkClick r:id="rId2"/>
            </a:endParaRPr>
          </a:p>
          <a:p>
            <a:pPr marL="0" indent="0" algn="ctr">
              <a:buNone/>
            </a:pPr>
            <a:r>
              <a:rPr lang="vi-VN" sz="3200" b="1" smtClean="0">
                <a:solidFill>
                  <a:srgbClr val="7030A0"/>
                </a:solidFill>
                <a:hlinkClick r:id="rId2"/>
              </a:rPr>
              <a:t>https</a:t>
            </a:r>
            <a:r>
              <a:rPr lang="vi-VN" sz="3200" b="1">
                <a:solidFill>
                  <a:srgbClr val="7030A0"/>
                </a:solidFill>
                <a:hlinkClick r:id="rId2"/>
              </a:rPr>
              <a:t>://</a:t>
            </a:r>
            <a:r>
              <a:rPr lang="vi-VN" sz="3200" b="1" smtClean="0">
                <a:solidFill>
                  <a:srgbClr val="7030A0"/>
                </a:solidFill>
                <a:hlinkClick r:id="rId2"/>
              </a:rPr>
              <a:t>www.youtube.com/watch?v=0PH5-HjODaI</a:t>
            </a:r>
            <a:endParaRPr lang="vi-VN" sz="3200" b="1" smtClean="0">
              <a:solidFill>
                <a:srgbClr val="7030A0"/>
              </a:solidFill>
            </a:endParaRPr>
          </a:p>
          <a:p>
            <a:pPr algn="just"/>
            <a:r>
              <a:rPr lang="vi-VN" sz="3200" smtClean="0"/>
              <a:t>Lưu ý: Mật khẩu phân biệt chữ HOA chữ thường nên khi gõ mật khẩu phải chính xác. Tránh gõ nhầm số 0 thành chữ O, chữ </a:t>
            </a:r>
            <a:r>
              <a:rPr lang="vi-VN" sz="3200" smtClean="0">
                <a:latin typeface="+mj-lt"/>
              </a:rPr>
              <a:t>l</a:t>
            </a:r>
            <a:r>
              <a:rPr lang="vi-VN" sz="3200" smtClean="0"/>
              <a:t> thành chữ </a:t>
            </a:r>
            <a:r>
              <a:rPr lang="vi-VN" sz="3200" smtClean="0">
                <a:latin typeface="+mj-lt"/>
              </a:rPr>
              <a:t>I</a:t>
            </a:r>
            <a:r>
              <a:rPr lang="vi-VN" sz="3200" smtClean="0"/>
              <a:t>, số 1... Hoặc tiếng Việt </a:t>
            </a:r>
            <a:endParaRPr lang="en-US" sz="3200" smtClean="0"/>
          </a:p>
          <a:p>
            <a:endParaRPr lang="vi-VN"/>
          </a:p>
        </p:txBody>
      </p:sp>
    </p:spTree>
    <p:extLst>
      <p:ext uri="{BB962C8B-B14F-4D97-AF65-F5344CB8AC3E}">
        <p14:creationId xmlns:p14="http://schemas.microsoft.com/office/powerpoint/2010/main" val="1291344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704" y="261257"/>
            <a:ext cx="10173825" cy="638629"/>
          </a:xfrm>
        </p:spPr>
        <p:txBody>
          <a:bodyPr>
            <a:normAutofit/>
          </a:bodyPr>
          <a:lstStyle/>
          <a:p>
            <a:pPr algn="ctr"/>
            <a:r>
              <a:rPr lang="en-US" b="1" smtClean="0">
                <a:latin typeface="Verdana" panose="020B0604030504040204" pitchFamily="34" charset="0"/>
                <a:ea typeface="Verdana" panose="020B0604030504040204" pitchFamily="34" charset="0"/>
              </a:rPr>
              <a:t>Một số điểm nút khi cài đặt</a:t>
            </a:r>
            <a:endParaRPr lang="vi-VN" b="1">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2"/>
          <a:stretch>
            <a:fillRect/>
          </a:stretch>
        </p:blipFill>
        <p:spPr>
          <a:xfrm>
            <a:off x="420325" y="1030309"/>
            <a:ext cx="2734999" cy="5610703"/>
          </a:xfrm>
          <a:prstGeom prst="rect">
            <a:avLst/>
          </a:prstGeom>
        </p:spPr>
      </p:pic>
      <p:pic>
        <p:nvPicPr>
          <p:cNvPr id="2050" name="Picture 2" descr="C:\Users\WINDOW~1\AppData\Local\Temp\SNAGHTML92e13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11" y="1030309"/>
            <a:ext cx="2686666" cy="56197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6135364" y="1030308"/>
            <a:ext cx="5618785" cy="5610703"/>
          </a:xfrm>
          <a:prstGeom prst="rect">
            <a:avLst/>
          </a:prstGeom>
        </p:spPr>
      </p:pic>
    </p:spTree>
    <p:extLst>
      <p:ext uri="{BB962C8B-B14F-4D97-AF65-F5344CB8AC3E}">
        <p14:creationId xmlns:p14="http://schemas.microsoft.com/office/powerpoint/2010/main" val="1079130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835118" y="162790"/>
            <a:ext cx="3013445" cy="6525666"/>
          </a:xfrm>
          <a:prstGeom prst="rect">
            <a:avLst/>
          </a:prstGeom>
        </p:spPr>
      </p:pic>
      <p:sp>
        <p:nvSpPr>
          <p:cNvPr id="2" name="Title 1"/>
          <p:cNvSpPr>
            <a:spLocks noGrp="1"/>
          </p:cNvSpPr>
          <p:nvPr>
            <p:ph type="title"/>
          </p:nvPr>
        </p:nvSpPr>
        <p:spPr>
          <a:xfrm>
            <a:off x="1146705" y="261257"/>
            <a:ext cx="6998756" cy="638629"/>
          </a:xfrm>
        </p:spPr>
        <p:txBody>
          <a:bodyPr>
            <a:normAutofit/>
          </a:bodyPr>
          <a:lstStyle/>
          <a:p>
            <a:pPr algn="ctr"/>
            <a:r>
              <a:rPr lang="en-US" b="1" smtClean="0">
                <a:latin typeface="Verdana" panose="020B0604030504040204" pitchFamily="34" charset="0"/>
                <a:ea typeface="Verdana" panose="020B0604030504040204" pitchFamily="34" charset="0"/>
              </a:rPr>
              <a:t>THAM GIA HỌC</a:t>
            </a:r>
            <a:endParaRPr lang="vi-VN" b="1">
              <a:latin typeface="Verdana" panose="020B0604030504040204" pitchFamily="34" charset="0"/>
              <a:ea typeface="Verdana" panose="020B0604030504040204" pitchFamily="34" charset="0"/>
            </a:endParaRPr>
          </a:p>
        </p:txBody>
      </p:sp>
      <p:sp>
        <p:nvSpPr>
          <p:cNvPr id="6" name="Text Placeholder 5"/>
          <p:cNvSpPr>
            <a:spLocks noGrp="1"/>
          </p:cNvSpPr>
          <p:nvPr>
            <p:ph type="body" sz="half" idx="2"/>
          </p:nvPr>
        </p:nvSpPr>
        <p:spPr>
          <a:xfrm>
            <a:off x="1146705" y="1015999"/>
            <a:ext cx="6998756" cy="5388285"/>
          </a:xfrm>
        </p:spPr>
        <p:txBody>
          <a:bodyPr>
            <a:noAutofit/>
          </a:bodyPr>
          <a:lstStyle/>
          <a:p>
            <a:pPr marL="285750" indent="-285750">
              <a:buFont typeface="Arial" panose="020B0604020202020204" pitchFamily="34" charset="0"/>
              <a:buChar char="•"/>
            </a:pPr>
            <a:r>
              <a:rPr lang="en-US" sz="2800" smtClean="0">
                <a:latin typeface="Verdana" panose="020B0604030504040204" pitchFamily="34" charset="0"/>
                <a:ea typeface="Verdana" panose="020B0604030504040204" pitchFamily="34" charset="0"/>
              </a:rPr>
              <a:t>Trước khi có giờ học, giảng viên đã tạo nhóm và đặt lịch học cho sinh viên.</a:t>
            </a:r>
          </a:p>
          <a:p>
            <a:pPr marL="285750" indent="-285750">
              <a:buFont typeface="Arial" panose="020B0604020202020204" pitchFamily="34" charset="0"/>
              <a:buChar char="•"/>
            </a:pPr>
            <a:r>
              <a:rPr lang="en-US" sz="2800" smtClean="0">
                <a:latin typeface="Verdana" panose="020B0604030504040204" pitchFamily="34" charset="0"/>
                <a:ea typeface="Verdana" panose="020B0604030504040204" pitchFamily="34" charset="0"/>
              </a:rPr>
              <a:t>Để tránh việc vào nhầm các nhóm khác nhau, sinh viên chọn mục </a:t>
            </a:r>
            <a:r>
              <a:rPr lang="en-US" sz="2800" b="1" smtClean="0">
                <a:solidFill>
                  <a:srgbClr val="FF0000"/>
                </a:solidFill>
                <a:latin typeface="Verdana" panose="020B0604030504040204" pitchFamily="34" charset="0"/>
                <a:ea typeface="Verdana" panose="020B0604030504040204" pitchFamily="34" charset="0"/>
              </a:rPr>
              <a:t>[LỊCH] </a:t>
            </a:r>
            <a:r>
              <a:rPr lang="en-US" sz="2800" smtClean="0">
                <a:latin typeface="Verdana" panose="020B0604030504040204" pitchFamily="34" charset="0"/>
                <a:ea typeface="Verdana" panose="020B0604030504040204" pitchFamily="34" charset="0"/>
              </a:rPr>
              <a:t>sau đó tìm đến Môn học theo thời gian khớp với trên </a:t>
            </a:r>
            <a:r>
              <a:rPr lang="en-US" sz="2800" b="1" smtClean="0">
                <a:solidFill>
                  <a:srgbClr val="FF0000"/>
                </a:solidFill>
                <a:latin typeface="Verdana" panose="020B0604030504040204" pitchFamily="34" charset="0"/>
                <a:ea typeface="Verdana" panose="020B0604030504040204" pitchFamily="34" charset="0"/>
              </a:rPr>
              <a:t>[Thời khoá biểu] </a:t>
            </a:r>
            <a:r>
              <a:rPr lang="en-US" sz="2800" smtClean="0">
                <a:latin typeface="Verdana" panose="020B0604030504040204" pitchFamily="34" charset="0"/>
                <a:ea typeface="Verdana" panose="020B0604030504040204" pitchFamily="34" charset="0"/>
              </a:rPr>
              <a:t>đã báo trên website nhà trường upes1.edu.vn. Tiếp theo chọn </a:t>
            </a:r>
            <a:r>
              <a:rPr lang="en-US" sz="2800" b="1" smtClean="0">
                <a:solidFill>
                  <a:srgbClr val="FF0000"/>
                </a:solidFill>
                <a:latin typeface="Verdana" panose="020B0604030504040204" pitchFamily="34" charset="0"/>
                <a:ea typeface="Verdana" panose="020B0604030504040204" pitchFamily="34" charset="0"/>
              </a:rPr>
              <a:t>[Tham gia] </a:t>
            </a:r>
            <a:endParaRPr lang="vi-VN" sz="2800" b="1">
              <a:solidFill>
                <a:srgbClr val="FF0000"/>
              </a:solidFill>
              <a:latin typeface="Verdana" panose="020B0604030504040204" pitchFamily="34" charset="0"/>
              <a:ea typeface="Verdana" panose="020B0604030504040204" pitchFamily="34" charset="0"/>
            </a:endParaRPr>
          </a:p>
        </p:txBody>
      </p:sp>
      <p:sp>
        <p:nvSpPr>
          <p:cNvPr id="8" name="Frame 7"/>
          <p:cNvSpPr/>
          <p:nvPr/>
        </p:nvSpPr>
        <p:spPr>
          <a:xfrm>
            <a:off x="10832109" y="5800727"/>
            <a:ext cx="520311" cy="487648"/>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10689464" y="3222494"/>
            <a:ext cx="991673" cy="447986"/>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527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2878"/>
            <a:ext cx="9905998" cy="1491376"/>
          </a:xfrm>
        </p:spPr>
        <p:txBody>
          <a:bodyPr>
            <a:normAutofit/>
          </a:bodyPr>
          <a:lstStyle/>
          <a:p>
            <a:pPr algn="ctr"/>
            <a:r>
              <a:rPr lang="en-US" b="1">
                <a:latin typeface="Verdana" panose="020B0604030504040204" pitchFamily="34" charset="0"/>
                <a:ea typeface="Verdana" panose="020B0604030504040204" pitchFamily="34" charset="0"/>
              </a:rPr>
              <a:t>Xin cấp lại mật khẩu ms teams</a:t>
            </a:r>
            <a:endParaRPr lang="vi-VN" b="1">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731520" y="1674254"/>
            <a:ext cx="10803988" cy="4726546"/>
          </a:xfrm>
        </p:spPr>
        <p:txBody>
          <a:bodyPr>
            <a:normAutofit/>
          </a:bodyPr>
          <a:lstStyle/>
          <a:p>
            <a:r>
              <a:rPr lang="en-US" smtClean="0">
                <a:latin typeface="Verdana" panose="020B0604030504040204" pitchFamily="34" charset="0"/>
                <a:ea typeface="Verdana" panose="020B0604030504040204" pitchFamily="34" charset="0"/>
              </a:rPr>
              <a:t>Sinh viên đến phòng Công tác HSSV hoặc gửi thư về địa chỉ:</a:t>
            </a:r>
          </a:p>
          <a:p>
            <a:pPr marL="0" indent="0" algn="ctr">
              <a:buNone/>
            </a:pPr>
            <a:r>
              <a:rPr lang="en-US" sz="3200" b="1" smtClean="0">
                <a:solidFill>
                  <a:srgbClr val="FFFF00"/>
                </a:solidFill>
                <a:latin typeface="Verdana" panose="020B0604030504040204" pitchFamily="34" charset="0"/>
                <a:ea typeface="Verdana" panose="020B0604030504040204" pitchFamily="34" charset="0"/>
              </a:rPr>
              <a:t>phongcongtachocsinhsinhvien@upes1.edu.vn</a:t>
            </a:r>
          </a:p>
          <a:p>
            <a:pPr marL="0" indent="0" algn="ctr">
              <a:buNone/>
            </a:pPr>
            <a:r>
              <a:rPr lang="en-US" sz="3200" b="1" smtClean="0">
                <a:solidFill>
                  <a:srgbClr val="FFFF00"/>
                </a:solidFill>
                <a:latin typeface="Verdana" panose="020B0604030504040204" pitchFamily="34" charset="0"/>
                <a:ea typeface="Verdana" panose="020B0604030504040204" pitchFamily="34" charset="0"/>
              </a:rPr>
              <a:t>Thầy Dũng 096 521 6669</a:t>
            </a:r>
          </a:p>
          <a:p>
            <a:r>
              <a:rPr lang="en-US" smtClean="0">
                <a:latin typeface="Verdana" panose="020B0604030504040204" pitchFamily="34" charset="0"/>
                <a:ea typeface="Verdana" panose="020B0604030504040204" pitchFamily="34" charset="0"/>
              </a:rPr>
              <a:t>Trong thư ghi rõ:</a:t>
            </a:r>
          </a:p>
          <a:p>
            <a:pPr lvl="1"/>
            <a:r>
              <a:rPr lang="en-US" smtClean="0">
                <a:latin typeface="Verdana" panose="020B0604030504040204" pitchFamily="34" charset="0"/>
                <a:ea typeface="Verdana" panose="020B0604030504040204" pitchFamily="34" charset="0"/>
              </a:rPr>
              <a:t>Mã sinh viên, Họ tên, Lớp, Khoá, Khoa</a:t>
            </a:r>
          </a:p>
          <a:p>
            <a:pPr lvl="1"/>
            <a:r>
              <a:rPr lang="en-US" smtClean="0">
                <a:latin typeface="Verdana" panose="020B0604030504040204" pitchFamily="34" charset="0"/>
                <a:ea typeface="Verdana" panose="020B0604030504040204" pitchFamily="34" charset="0"/>
              </a:rPr>
              <a:t>Nội dung thư.</a:t>
            </a:r>
          </a:p>
        </p:txBody>
      </p:sp>
    </p:spTree>
    <p:extLst>
      <p:ext uri="{BB962C8B-B14F-4D97-AF65-F5344CB8AC3E}">
        <p14:creationId xmlns:p14="http://schemas.microsoft.com/office/powerpoint/2010/main" val="2041066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047" y="128790"/>
            <a:ext cx="11011954" cy="553790"/>
          </a:xfrm>
        </p:spPr>
        <p:txBody>
          <a:bodyPr>
            <a:noAutofit/>
          </a:bodyPr>
          <a:lstStyle/>
          <a:p>
            <a:r>
              <a:rPr lang="en-US" sz="2400" b="1" smtClean="0"/>
              <a:t>Hướng dẫn sử dụng CỔNG THÔNG TIN SINH VIÊN &amp; MS TEAMS</a:t>
            </a:r>
            <a:endParaRPr lang="en-US" sz="2400" b="1"/>
          </a:p>
        </p:txBody>
      </p:sp>
      <p:sp>
        <p:nvSpPr>
          <p:cNvPr id="3" name="Content Placeholder 2"/>
          <p:cNvSpPr>
            <a:spLocks noGrp="1"/>
          </p:cNvSpPr>
          <p:nvPr>
            <p:ph idx="1"/>
          </p:nvPr>
        </p:nvSpPr>
        <p:spPr>
          <a:xfrm>
            <a:off x="1180047" y="682580"/>
            <a:ext cx="8079862" cy="978796"/>
          </a:xfrm>
          <a:solidFill>
            <a:schemeClr val="accent2"/>
          </a:solidFill>
        </p:spPr>
        <p:txBody>
          <a:bodyPr>
            <a:normAutofit/>
          </a:bodyPr>
          <a:lstStyle/>
          <a:p>
            <a:pPr marL="0" indent="0">
              <a:buNone/>
            </a:pPr>
            <a:r>
              <a:rPr lang="en-US" sz="2000" b="1" smtClean="0"/>
              <a:t>Truy cập </a:t>
            </a:r>
            <a:r>
              <a:rPr lang="en-US" sz="2000" b="1" smtClean="0">
                <a:hlinkClick r:id="rId2"/>
              </a:rPr>
              <a:t>https</a:t>
            </a:r>
            <a:r>
              <a:rPr lang="en-US" sz="2000" b="1">
                <a:hlinkClick r:id="rId2"/>
              </a:rPr>
              <a:t>://</a:t>
            </a:r>
            <a:r>
              <a:rPr lang="en-US" sz="2000" b="1" smtClean="0">
                <a:hlinkClick r:id="rId2"/>
              </a:rPr>
              <a:t>upes1.edu.vn</a:t>
            </a:r>
            <a:r>
              <a:rPr lang="en-US" sz="2000" b="1" smtClean="0"/>
              <a:t>\Thẻ </a:t>
            </a:r>
            <a:r>
              <a:rPr lang="en-US" sz="2000" b="1" smtClean="0">
                <a:solidFill>
                  <a:schemeClr val="bg1"/>
                </a:solidFill>
              </a:rPr>
              <a:t>[Sinh viên]\</a:t>
            </a:r>
            <a:r>
              <a:rPr lang="en-US" sz="2000" b="1" smtClean="0"/>
              <a:t>mục </a:t>
            </a:r>
            <a:r>
              <a:rPr lang="en-US" sz="2000" b="1" smtClean="0">
                <a:solidFill>
                  <a:schemeClr val="bg1"/>
                </a:solidFill>
              </a:rPr>
              <a:t>[Hỗ trợ sinh viên]\</a:t>
            </a:r>
            <a:r>
              <a:rPr lang="en-US" sz="2000" b="1" smtClean="0"/>
              <a:t>bài </a:t>
            </a:r>
            <a:r>
              <a:rPr lang="en-US" sz="2000" b="1" smtClean="0">
                <a:solidFill>
                  <a:schemeClr val="bg1"/>
                </a:solidFill>
              </a:rPr>
              <a:t>“</a:t>
            </a:r>
            <a:r>
              <a:rPr lang="en-US" sz="2000">
                <a:solidFill>
                  <a:schemeClr val="bg1"/>
                </a:solidFill>
              </a:rPr>
              <a:t>Khóa ĐH60 (2024): Tài khoản, mật </a:t>
            </a:r>
            <a:r>
              <a:rPr lang="en-US" sz="2000" smtClean="0">
                <a:solidFill>
                  <a:schemeClr val="bg1"/>
                </a:solidFill>
              </a:rPr>
              <a:t>khẩu…”</a:t>
            </a:r>
            <a:endParaRPr lang="en-US" sz="2000" b="1">
              <a:solidFill>
                <a:schemeClr val="bg1"/>
              </a:solidFill>
            </a:endParaRPr>
          </a:p>
        </p:txBody>
      </p:sp>
      <p:pic>
        <p:nvPicPr>
          <p:cNvPr id="4" name="Picture 3"/>
          <p:cNvPicPr>
            <a:picLocks noChangeAspect="1"/>
          </p:cNvPicPr>
          <p:nvPr/>
        </p:nvPicPr>
        <p:blipFill>
          <a:blip r:embed="rId3"/>
          <a:stretch>
            <a:fillRect/>
          </a:stretch>
        </p:blipFill>
        <p:spPr>
          <a:xfrm>
            <a:off x="2987898" y="1446796"/>
            <a:ext cx="9204101" cy="5411203"/>
          </a:xfrm>
          <a:prstGeom prst="rect">
            <a:avLst/>
          </a:prstGeom>
        </p:spPr>
      </p:pic>
    </p:spTree>
    <p:extLst>
      <p:ext uri="{BB962C8B-B14F-4D97-AF65-F5344CB8AC3E}">
        <p14:creationId xmlns:p14="http://schemas.microsoft.com/office/powerpoint/2010/main" val="2109429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31820"/>
            <a:ext cx="9905998" cy="888642"/>
          </a:xfrm>
        </p:spPr>
        <p:txBody>
          <a:bodyPr/>
          <a:lstStyle/>
          <a:p>
            <a:r>
              <a:rPr lang="en-US" b="1" smtClean="0">
                <a:latin typeface="Verdana" panose="020B0604030504040204" pitchFamily="34" charset="0"/>
                <a:ea typeface="Verdana" panose="020B0604030504040204" pitchFamily="34" charset="0"/>
              </a:rPr>
              <a:t>Tóm lại</a:t>
            </a:r>
            <a:endParaRPr lang="vi-VN" b="1">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1141412" y="1120462"/>
            <a:ext cx="9905999" cy="5383369"/>
          </a:xfrm>
        </p:spPr>
        <p:txBody>
          <a:bodyPr>
            <a:normAutofit lnSpcReduction="10000"/>
          </a:bodyPr>
          <a:lstStyle/>
          <a:p>
            <a:r>
              <a:rPr lang="en-US" smtClean="0">
                <a:latin typeface="Verdana" panose="020B0604030504040204" pitchFamily="34" charset="0"/>
                <a:ea typeface="Verdana" panose="020B0604030504040204" pitchFamily="34" charset="0"/>
              </a:rPr>
              <a:t>Sinh viên cần tự nghiên cứu các phần mềm trong Office365 (Word, Excel…) để phục vụ công việc học tập.</a:t>
            </a:r>
          </a:p>
          <a:p>
            <a:r>
              <a:rPr lang="en-US" smtClean="0">
                <a:latin typeface="Verdana" panose="020B0604030504040204" pitchFamily="34" charset="0"/>
                <a:ea typeface="Verdana" panose="020B0604030504040204" pitchFamily="34" charset="0"/>
              </a:rPr>
              <a:t>Sinh viên gặp phòng Công tác HSSV để được hỗ trợ khi quên mật khẩu MS Teams. </a:t>
            </a:r>
          </a:p>
          <a:p>
            <a:r>
              <a:rPr lang="en-US" smtClean="0">
                <a:latin typeface="Verdana" panose="020B0604030504040204" pitchFamily="34" charset="0"/>
                <a:ea typeface="Verdana" panose="020B0604030504040204" pitchFamily="34" charset="0"/>
              </a:rPr>
              <a:t>Để tránh việc vào nhầm nhóm khi học tập bằng MS Teams, sinh viên cần vào mục </a:t>
            </a:r>
            <a:r>
              <a:rPr lang="en-US" b="1" smtClean="0">
                <a:solidFill>
                  <a:srgbClr val="FFFF00"/>
                </a:solidFill>
                <a:latin typeface="Verdana" panose="020B0604030504040204" pitchFamily="34" charset="0"/>
                <a:ea typeface="Verdana" panose="020B0604030504040204" pitchFamily="34" charset="0"/>
              </a:rPr>
              <a:t>LỊCH</a:t>
            </a:r>
            <a:r>
              <a:rPr lang="en-US" smtClean="0">
                <a:latin typeface="Verdana" panose="020B0604030504040204" pitchFamily="34" charset="0"/>
                <a:ea typeface="Verdana" panose="020B0604030504040204" pitchFamily="34" charset="0"/>
              </a:rPr>
              <a:t> để chọn </a:t>
            </a:r>
            <a:r>
              <a:rPr lang="en-US" b="1" smtClean="0">
                <a:solidFill>
                  <a:srgbClr val="FFFF00"/>
                </a:solidFill>
                <a:latin typeface="Verdana" panose="020B0604030504040204" pitchFamily="34" charset="0"/>
                <a:ea typeface="Verdana" panose="020B0604030504040204" pitchFamily="34" charset="0"/>
              </a:rPr>
              <a:t>THAM GIA</a:t>
            </a:r>
            <a:r>
              <a:rPr lang="en-US" smtClean="0">
                <a:latin typeface="Verdana" panose="020B0604030504040204" pitchFamily="34" charset="0"/>
                <a:ea typeface="Verdana" panose="020B0604030504040204" pitchFamily="34" charset="0"/>
              </a:rPr>
              <a:t>.</a:t>
            </a:r>
          </a:p>
          <a:p>
            <a:r>
              <a:rPr lang="en-US" smtClean="0">
                <a:latin typeface="Verdana" panose="020B0604030504040204" pitchFamily="34" charset="0"/>
                <a:ea typeface="Verdana" panose="020B0604030504040204" pitchFamily="34" charset="0"/>
              </a:rPr>
              <a:t>Sinh viên cần thành thạo việc tham khảo tài liệu và làm bài kiểm tra trên MS Teams.</a:t>
            </a:r>
          </a:p>
          <a:p>
            <a:r>
              <a:rPr lang="en-US" smtClean="0">
                <a:latin typeface="Verdana" panose="020B0604030504040204" pitchFamily="34" charset="0"/>
                <a:ea typeface="Verdana" panose="020B0604030504040204" pitchFamily="34" charset="0"/>
              </a:rPr>
              <a:t>Xin cấp lại các loại mật khẩu có thể phải trả phí. </a:t>
            </a:r>
          </a:p>
          <a:p>
            <a:endParaRPr lang="en-US">
              <a:latin typeface="Verdana" panose="020B0604030504040204" pitchFamily="34" charset="0"/>
              <a:ea typeface="Verdana" panose="020B0604030504040204" pitchFamily="34" charset="0"/>
            </a:endParaRPr>
          </a:p>
          <a:p>
            <a:pPr marL="0" indent="0" algn="ctr">
              <a:buNone/>
            </a:pPr>
            <a:r>
              <a:rPr lang="en-US" b="1" smtClean="0">
                <a:latin typeface="Verdana" panose="020B0604030504040204" pitchFamily="34" charset="0"/>
                <a:ea typeface="Verdana" panose="020B0604030504040204" pitchFamily="34" charset="0"/>
              </a:rPr>
              <a:t>- HẾT -</a:t>
            </a:r>
            <a:endParaRPr lang="vi-VN" b="1">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61488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180304"/>
            <a:ext cx="9906000" cy="991673"/>
          </a:xfrm>
        </p:spPr>
        <p:txBody>
          <a:bodyPr>
            <a:normAutofit fontScale="90000"/>
          </a:bodyPr>
          <a:lstStyle/>
          <a:p>
            <a:pPr algn="ctr"/>
            <a:r>
              <a:rPr lang="en-US" b="1" smtClean="0">
                <a:latin typeface="Verdana" panose="020B0604030504040204" pitchFamily="34" charset="0"/>
                <a:ea typeface="Verdana" panose="020B0604030504040204" pitchFamily="34" charset="0"/>
              </a:rPr>
              <a:t>Nội dung CỔng thông tiN SINH VIÊN</a:t>
            </a:r>
            <a:endParaRPr lang="vi-VN" b="1">
              <a:latin typeface="Verdana" panose="020B0604030504040204" pitchFamily="34" charset="0"/>
              <a:ea typeface="Verdana" panose="020B0604030504040204" pitchFamily="34" charset="0"/>
            </a:endParaRPr>
          </a:p>
        </p:txBody>
      </p:sp>
      <p:sp>
        <p:nvSpPr>
          <p:cNvPr id="3" name="Content Placeholder 2"/>
          <p:cNvSpPr>
            <a:spLocks noGrp="1"/>
          </p:cNvSpPr>
          <p:nvPr>
            <p:ph sz="half" idx="2"/>
          </p:nvPr>
        </p:nvSpPr>
        <p:spPr>
          <a:xfrm>
            <a:off x="1141410" y="1313645"/>
            <a:ext cx="4878391" cy="5061397"/>
          </a:xfrm>
        </p:spPr>
        <p:txBody>
          <a:bodyPr>
            <a:normAutofit lnSpcReduction="10000"/>
          </a:bodyPr>
          <a:lstStyle/>
          <a:p>
            <a:pPr marL="457200" indent="-457200">
              <a:buFont typeface="+mj-lt"/>
              <a:buAutoNum type="arabicPeriod"/>
            </a:pPr>
            <a:r>
              <a:rPr lang="en-US" smtClean="0">
                <a:latin typeface="Verdana" panose="020B0604030504040204" pitchFamily="34" charset="0"/>
                <a:ea typeface="Verdana" panose="020B0604030504040204" pitchFamily="34" charset="0"/>
              </a:rPr>
              <a:t>Sơ yếu lý lịch</a:t>
            </a:r>
          </a:p>
          <a:p>
            <a:pPr lvl="1"/>
            <a:r>
              <a:rPr lang="en-US" smtClean="0">
                <a:latin typeface="Verdana" panose="020B0604030504040204" pitchFamily="34" charset="0"/>
                <a:ea typeface="Verdana" panose="020B0604030504040204" pitchFamily="34" charset="0"/>
              </a:rPr>
              <a:t>Thông tin cá nhân</a:t>
            </a:r>
          </a:p>
          <a:p>
            <a:pPr lvl="1"/>
            <a:r>
              <a:rPr lang="en-US" smtClean="0">
                <a:latin typeface="Verdana" panose="020B0604030504040204" pitchFamily="34" charset="0"/>
                <a:ea typeface="Verdana" panose="020B0604030504040204" pitchFamily="34" charset="0"/>
              </a:rPr>
              <a:t>Ngành học</a:t>
            </a:r>
          </a:p>
          <a:p>
            <a:pPr lvl="1"/>
            <a:r>
              <a:rPr lang="en-US" smtClean="0">
                <a:latin typeface="Verdana" panose="020B0604030504040204" pitchFamily="34" charset="0"/>
                <a:ea typeface="Verdana" panose="020B0604030504040204" pitchFamily="34" charset="0"/>
              </a:rPr>
              <a:t>Giấy tờ nhập trường</a:t>
            </a:r>
          </a:p>
          <a:p>
            <a:pPr lvl="1"/>
            <a:r>
              <a:rPr lang="en-US" smtClean="0">
                <a:latin typeface="Verdana" panose="020B0604030504040204" pitchFamily="34" charset="0"/>
                <a:ea typeface="Verdana" panose="020B0604030504040204" pitchFamily="34" charset="0"/>
              </a:rPr>
              <a:t>Quan hệ gia đình</a:t>
            </a:r>
          </a:p>
          <a:p>
            <a:pPr lvl="1"/>
            <a:r>
              <a:rPr lang="en-US" smtClean="0">
                <a:latin typeface="Verdana" panose="020B0604030504040204" pitchFamily="34" charset="0"/>
                <a:ea typeface="Verdana" panose="020B0604030504040204" pitchFamily="34" charset="0"/>
              </a:rPr>
              <a:t>Tuyển sinh</a:t>
            </a:r>
          </a:p>
          <a:p>
            <a:pPr lvl="1"/>
            <a:r>
              <a:rPr lang="en-US" smtClean="0">
                <a:latin typeface="Verdana" panose="020B0604030504040204" pitchFamily="34" charset="0"/>
                <a:ea typeface="Verdana" panose="020B0604030504040204" pitchFamily="34" charset="0"/>
              </a:rPr>
              <a:t>Kết quả học tập THPT</a:t>
            </a:r>
          </a:p>
          <a:p>
            <a:pPr marL="457200" indent="-457200">
              <a:buFont typeface="+mj-lt"/>
              <a:buAutoNum type="arabicPeriod"/>
            </a:pPr>
            <a:r>
              <a:rPr lang="en-US" smtClean="0">
                <a:latin typeface="Verdana" panose="020B0604030504040204" pitchFamily="34" charset="0"/>
                <a:ea typeface="Verdana" panose="020B0604030504040204" pitchFamily="34" charset="0"/>
              </a:rPr>
              <a:t>Chương trình đào tạo</a:t>
            </a:r>
          </a:p>
          <a:p>
            <a:pPr marL="457200" indent="-457200">
              <a:buFont typeface="+mj-lt"/>
              <a:buAutoNum type="arabicPeriod"/>
            </a:pPr>
            <a:r>
              <a:rPr lang="en-US" smtClean="0">
                <a:latin typeface="Verdana" panose="020B0604030504040204" pitchFamily="34" charset="0"/>
                <a:ea typeface="Verdana" panose="020B0604030504040204" pitchFamily="34" charset="0"/>
              </a:rPr>
              <a:t>Cảnh báo học vụ</a:t>
            </a:r>
          </a:p>
          <a:p>
            <a:pPr marL="457200" indent="-457200">
              <a:buFont typeface="+mj-lt"/>
              <a:buAutoNum type="arabicPeriod"/>
            </a:pPr>
            <a:r>
              <a:rPr lang="en-US" smtClean="0">
                <a:solidFill>
                  <a:srgbClr val="FFFF00"/>
                </a:solidFill>
                <a:latin typeface="Verdana" panose="020B0604030504040204" pitchFamily="34" charset="0"/>
                <a:ea typeface="Verdana" panose="020B0604030504040204" pitchFamily="34" charset="0"/>
              </a:rPr>
              <a:t>Đăng ký học</a:t>
            </a:r>
          </a:p>
          <a:p>
            <a:pPr marL="457200" indent="-457200">
              <a:buFont typeface="+mj-lt"/>
              <a:buAutoNum type="arabicPeriod"/>
            </a:pPr>
            <a:r>
              <a:rPr lang="en-US" smtClean="0">
                <a:solidFill>
                  <a:srgbClr val="FFFF00"/>
                </a:solidFill>
                <a:latin typeface="Verdana" panose="020B0604030504040204" pitchFamily="34" charset="0"/>
                <a:ea typeface="Verdana" panose="020B0604030504040204" pitchFamily="34" charset="0"/>
              </a:rPr>
              <a:t>Thanh toán học phí</a:t>
            </a:r>
          </a:p>
          <a:p>
            <a:pPr marL="0" indent="0">
              <a:buNone/>
            </a:pPr>
            <a:endParaRPr lang="vi-VN">
              <a:solidFill>
                <a:srgbClr val="FFFF00"/>
              </a:solidFill>
              <a:latin typeface="Verdana" panose="020B0604030504040204" pitchFamily="34" charset="0"/>
              <a:ea typeface="Verdana" panose="020B0604030504040204" pitchFamily="34" charset="0"/>
            </a:endParaRPr>
          </a:p>
        </p:txBody>
      </p:sp>
      <p:sp>
        <p:nvSpPr>
          <p:cNvPr id="6" name="Content Placeholder 5"/>
          <p:cNvSpPr>
            <a:spLocks noGrp="1"/>
          </p:cNvSpPr>
          <p:nvPr>
            <p:ph sz="quarter" idx="4"/>
          </p:nvPr>
        </p:nvSpPr>
        <p:spPr>
          <a:xfrm>
            <a:off x="6172200" y="1313645"/>
            <a:ext cx="4875210" cy="5061397"/>
          </a:xfrm>
        </p:spPr>
        <p:txBody>
          <a:bodyPr vert="horz" lIns="91440" tIns="45720" rIns="91440" bIns="45720" rtlCol="0">
            <a:normAutofit/>
          </a:bodyPr>
          <a:lstStyle/>
          <a:p>
            <a:pPr marL="457200" indent="-457200">
              <a:buFont typeface="+mj-lt"/>
              <a:buAutoNum type="arabicPeriod" startAt="6"/>
            </a:pPr>
            <a:r>
              <a:rPr lang="en-US">
                <a:latin typeface="Verdana" panose="020B0604030504040204" pitchFamily="34" charset="0"/>
                <a:ea typeface="Verdana" panose="020B0604030504040204" pitchFamily="34" charset="0"/>
              </a:rPr>
              <a:t>Xem học </a:t>
            </a:r>
            <a:r>
              <a:rPr lang="en-US" smtClean="0">
                <a:latin typeface="Verdana" panose="020B0604030504040204" pitchFamily="34" charset="0"/>
                <a:ea typeface="Verdana" panose="020B0604030504040204" pitchFamily="34" charset="0"/>
              </a:rPr>
              <a:t>phí</a:t>
            </a:r>
          </a:p>
          <a:p>
            <a:pPr marL="457200" indent="-457200">
              <a:buFont typeface="+mj-lt"/>
              <a:buAutoNum type="arabicPeriod" startAt="6"/>
            </a:pPr>
            <a:r>
              <a:rPr lang="en-US" smtClean="0">
                <a:latin typeface="Verdana" panose="020B0604030504040204" pitchFamily="34" charset="0"/>
                <a:ea typeface="Verdana" panose="020B0604030504040204" pitchFamily="34" charset="0"/>
              </a:rPr>
              <a:t>Xem lịch học</a:t>
            </a:r>
          </a:p>
          <a:p>
            <a:pPr marL="457200" indent="-457200">
              <a:buFont typeface="+mj-lt"/>
              <a:buAutoNum type="arabicPeriod" startAt="6"/>
            </a:pPr>
            <a:r>
              <a:rPr lang="en-US" smtClean="0">
                <a:latin typeface="Verdana" panose="020B0604030504040204" pitchFamily="34" charset="0"/>
                <a:ea typeface="Verdana" panose="020B0604030504040204" pitchFamily="34" charset="0"/>
              </a:rPr>
              <a:t>Xem lịch thi</a:t>
            </a:r>
          </a:p>
          <a:p>
            <a:pPr marL="457200" indent="-457200">
              <a:buFont typeface="+mj-lt"/>
              <a:buAutoNum type="arabicPeriod" startAt="6"/>
            </a:pPr>
            <a:r>
              <a:rPr lang="en-US" smtClean="0">
                <a:latin typeface="Verdana" panose="020B0604030504040204" pitchFamily="34" charset="0"/>
                <a:ea typeface="Verdana" panose="020B0604030504040204" pitchFamily="34" charset="0"/>
              </a:rPr>
              <a:t>Xem điểm học tập</a:t>
            </a:r>
          </a:p>
          <a:p>
            <a:pPr marL="457200" indent="-457200">
              <a:buFont typeface="+mj-lt"/>
              <a:buAutoNum type="arabicPeriod" startAt="6"/>
            </a:pPr>
            <a:r>
              <a:rPr lang="en-US" smtClean="0">
                <a:latin typeface="Verdana" panose="020B0604030504040204" pitchFamily="34" charset="0"/>
                <a:ea typeface="Verdana" panose="020B0604030504040204" pitchFamily="34" charset="0"/>
              </a:rPr>
              <a:t>Xem điểm rèn luyện</a:t>
            </a:r>
          </a:p>
          <a:p>
            <a:pPr marL="457200" indent="-457200">
              <a:buFont typeface="+mj-lt"/>
              <a:buAutoNum type="arabicPeriod" startAt="6"/>
            </a:pPr>
            <a:r>
              <a:rPr lang="en-US" smtClean="0">
                <a:latin typeface="Verdana" panose="020B0604030504040204" pitchFamily="34" charset="0"/>
                <a:ea typeface="Verdana" panose="020B0604030504040204" pitchFamily="34" charset="0"/>
              </a:rPr>
              <a:t>Đánh giá giảng viên</a:t>
            </a:r>
          </a:p>
          <a:p>
            <a:pPr marL="457200" indent="-457200">
              <a:buFont typeface="+mj-lt"/>
              <a:buAutoNum type="arabicPeriod" startAt="6"/>
            </a:pPr>
            <a:r>
              <a:rPr lang="en-US" smtClean="0">
                <a:latin typeface="Verdana" panose="020B0604030504040204" pitchFamily="34" charset="0"/>
                <a:ea typeface="Verdana" panose="020B0604030504040204" pitchFamily="34" charset="0"/>
              </a:rPr>
              <a:t>Gửi ý kiến</a:t>
            </a:r>
            <a:endParaRPr lang="vi-VN">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18287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2879"/>
            <a:ext cx="9905998" cy="633046"/>
          </a:xfrm>
        </p:spPr>
        <p:txBody>
          <a:bodyPr>
            <a:normAutofit/>
          </a:bodyPr>
          <a:lstStyle/>
          <a:p>
            <a:pPr algn="ctr"/>
            <a:r>
              <a:rPr lang="en-US" b="1" smtClean="0"/>
              <a:t>Đăng nhập vào cổng thông tin sv</a:t>
            </a:r>
            <a:endParaRPr lang="vi-VN" b="1"/>
          </a:p>
        </p:txBody>
      </p:sp>
      <p:pic>
        <p:nvPicPr>
          <p:cNvPr id="5" name="Picture 4"/>
          <p:cNvPicPr>
            <a:picLocks noChangeAspect="1"/>
          </p:cNvPicPr>
          <p:nvPr/>
        </p:nvPicPr>
        <p:blipFill>
          <a:blip r:embed="rId2"/>
          <a:stretch>
            <a:fillRect/>
          </a:stretch>
        </p:blipFill>
        <p:spPr>
          <a:xfrm>
            <a:off x="1932507" y="918956"/>
            <a:ext cx="8323809" cy="5755508"/>
          </a:xfrm>
          <a:prstGeom prst="rect">
            <a:avLst/>
          </a:prstGeom>
        </p:spPr>
      </p:pic>
    </p:spTree>
    <p:extLst>
      <p:ext uri="{BB962C8B-B14F-4D97-AF65-F5344CB8AC3E}">
        <p14:creationId xmlns:p14="http://schemas.microsoft.com/office/powerpoint/2010/main" val="4215241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2879"/>
            <a:ext cx="9905998" cy="633046"/>
          </a:xfrm>
        </p:spPr>
        <p:txBody>
          <a:bodyPr>
            <a:normAutofit/>
          </a:bodyPr>
          <a:lstStyle/>
          <a:p>
            <a:pPr algn="ctr"/>
            <a:r>
              <a:rPr lang="en-US" b="1" smtClean="0">
                <a:latin typeface="Verdana" panose="020B0604030504040204" pitchFamily="34" charset="0"/>
                <a:ea typeface="Verdana" panose="020B0604030504040204" pitchFamily="34" charset="0"/>
              </a:rPr>
              <a:t>Tên đăng nhập và mật khẩu</a:t>
            </a:r>
            <a:endParaRPr lang="vi-VN" b="1">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2"/>
          <a:stretch>
            <a:fillRect/>
          </a:stretch>
        </p:blipFill>
        <p:spPr>
          <a:xfrm>
            <a:off x="366325" y="1118411"/>
            <a:ext cx="11456173" cy="5375847"/>
          </a:xfrm>
          <a:prstGeom prst="rect">
            <a:avLst/>
          </a:prstGeom>
        </p:spPr>
      </p:pic>
    </p:spTree>
    <p:extLst>
      <p:ext uri="{BB962C8B-B14F-4D97-AF65-F5344CB8AC3E}">
        <p14:creationId xmlns:p14="http://schemas.microsoft.com/office/powerpoint/2010/main" val="1268582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2879"/>
            <a:ext cx="9905998" cy="633046"/>
          </a:xfrm>
        </p:spPr>
        <p:txBody>
          <a:bodyPr>
            <a:normAutofit/>
          </a:bodyPr>
          <a:lstStyle/>
          <a:p>
            <a:pPr algn="ctr"/>
            <a:r>
              <a:rPr lang="en-US" b="1" smtClean="0">
                <a:latin typeface="Verdana" panose="020B0604030504040204" pitchFamily="34" charset="0"/>
                <a:ea typeface="Verdana" panose="020B0604030504040204" pitchFamily="34" charset="0"/>
              </a:rPr>
              <a:t>Sửa thông tin cá nhân</a:t>
            </a:r>
            <a:endParaRPr lang="vi-VN" b="1">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2"/>
          <a:stretch>
            <a:fillRect/>
          </a:stretch>
        </p:blipFill>
        <p:spPr>
          <a:xfrm>
            <a:off x="1870602" y="940158"/>
            <a:ext cx="8447619" cy="5773042"/>
          </a:xfrm>
          <a:prstGeom prst="rect">
            <a:avLst/>
          </a:prstGeom>
        </p:spPr>
      </p:pic>
      <p:pic>
        <p:nvPicPr>
          <p:cNvPr id="5" name="Picture 4"/>
          <p:cNvPicPr>
            <a:picLocks noChangeAspect="1"/>
          </p:cNvPicPr>
          <p:nvPr/>
        </p:nvPicPr>
        <p:blipFill>
          <a:blip r:embed="rId3"/>
          <a:stretch>
            <a:fillRect/>
          </a:stretch>
        </p:blipFill>
        <p:spPr>
          <a:xfrm>
            <a:off x="4635723" y="3713426"/>
            <a:ext cx="4285714" cy="2419048"/>
          </a:xfrm>
          <a:prstGeom prst="rect">
            <a:avLst/>
          </a:prstGeom>
        </p:spPr>
      </p:pic>
      <p:cxnSp>
        <p:nvCxnSpPr>
          <p:cNvPr id="8" name="Straight Arrow Connector 7"/>
          <p:cNvCxnSpPr/>
          <p:nvPr/>
        </p:nvCxnSpPr>
        <p:spPr>
          <a:xfrm flipV="1">
            <a:off x="3799268" y="4043967"/>
            <a:ext cx="1880315" cy="20885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612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2879"/>
            <a:ext cx="9905998" cy="633046"/>
          </a:xfrm>
        </p:spPr>
        <p:txBody>
          <a:bodyPr>
            <a:normAutofit/>
          </a:bodyPr>
          <a:lstStyle/>
          <a:p>
            <a:pPr algn="ctr"/>
            <a:r>
              <a:rPr lang="en-US" b="1" smtClean="0">
                <a:latin typeface="Verdana" panose="020B0604030504040204" pitchFamily="34" charset="0"/>
                <a:ea typeface="Verdana" panose="020B0604030504040204" pitchFamily="34" charset="0"/>
              </a:rPr>
              <a:t>Lấy lại mật khẩu khi quên</a:t>
            </a:r>
            <a:endParaRPr lang="vi-VN" b="1">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p:txBody>
          <a:bodyPr/>
          <a:lstStyle/>
          <a:p>
            <a:endParaRPr lang="vi-VN"/>
          </a:p>
        </p:txBody>
      </p:sp>
      <p:pic>
        <p:nvPicPr>
          <p:cNvPr id="6" name="Picture 5"/>
          <p:cNvPicPr>
            <a:picLocks noChangeAspect="1"/>
          </p:cNvPicPr>
          <p:nvPr/>
        </p:nvPicPr>
        <p:blipFill>
          <a:blip r:embed="rId2"/>
          <a:stretch>
            <a:fillRect/>
          </a:stretch>
        </p:blipFill>
        <p:spPr>
          <a:xfrm>
            <a:off x="890601" y="1057038"/>
            <a:ext cx="10407619" cy="5546666"/>
          </a:xfrm>
          <a:prstGeom prst="rect">
            <a:avLst/>
          </a:prstGeom>
        </p:spPr>
      </p:pic>
      <p:sp>
        <p:nvSpPr>
          <p:cNvPr id="4" name="Rounded Rectangle 3"/>
          <p:cNvSpPr/>
          <p:nvPr/>
        </p:nvSpPr>
        <p:spPr>
          <a:xfrm>
            <a:off x="7817476" y="3992451"/>
            <a:ext cx="3361386" cy="14295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Địa chỉ Email phải </a:t>
            </a:r>
            <a:r>
              <a:rPr lang="en-US" sz="2000" b="1" smtClean="0"/>
              <a:t>BẮT BUỘC </a:t>
            </a:r>
            <a:r>
              <a:rPr lang="en-US" sz="2000" smtClean="0"/>
              <a:t>trùng khớp với Email đã cập nhật trong mục “Sửa thông tin cá nhân”</a:t>
            </a:r>
            <a:endParaRPr lang="en-US" sz="2000"/>
          </a:p>
        </p:txBody>
      </p:sp>
    </p:spTree>
    <p:extLst>
      <p:ext uri="{BB962C8B-B14F-4D97-AF65-F5344CB8AC3E}">
        <p14:creationId xmlns:p14="http://schemas.microsoft.com/office/powerpoint/2010/main" val="3703880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602" y="182879"/>
            <a:ext cx="10407618" cy="633046"/>
          </a:xfrm>
        </p:spPr>
        <p:txBody>
          <a:bodyPr>
            <a:normAutofit fontScale="90000"/>
          </a:bodyPr>
          <a:lstStyle/>
          <a:p>
            <a:pPr algn="ctr"/>
            <a:r>
              <a:rPr lang="en-US" b="1" smtClean="0">
                <a:latin typeface="Verdana" panose="020B0604030504040204" pitchFamily="34" charset="0"/>
                <a:ea typeface="Verdana" panose="020B0604030504040204" pitchFamily="34" charset="0"/>
              </a:rPr>
              <a:t>MỞ EMAIL cá nhân ĐỂ XEM lại mật khẩu </a:t>
            </a:r>
            <a:endParaRPr lang="vi-VN" b="1">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stretch>
            <a:fillRect/>
          </a:stretch>
        </p:blipFill>
        <p:spPr>
          <a:xfrm>
            <a:off x="890601" y="1639391"/>
            <a:ext cx="10407619" cy="4761905"/>
          </a:xfrm>
          <a:prstGeom prst="rect">
            <a:avLst/>
          </a:prstGeom>
        </p:spPr>
      </p:pic>
      <p:sp>
        <p:nvSpPr>
          <p:cNvPr id="5" name="Rounded Rectangle 4"/>
          <p:cNvSpPr/>
          <p:nvPr/>
        </p:nvSpPr>
        <p:spPr>
          <a:xfrm>
            <a:off x="2189408" y="3825025"/>
            <a:ext cx="2550017" cy="3606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3781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2834</TotalTime>
  <Words>1129</Words>
  <Application>Microsoft Office PowerPoint</Application>
  <PresentationFormat>Widescreen</PresentationFormat>
  <Paragraphs>106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Tahoma</vt:lpstr>
      <vt:lpstr>Times New Roman</vt:lpstr>
      <vt:lpstr>Trebuchet MS</vt:lpstr>
      <vt:lpstr>Tw Cen MT</vt:lpstr>
      <vt:lpstr>Verdana</vt:lpstr>
      <vt:lpstr>Circuit</vt:lpstr>
      <vt:lpstr>CỔNG THÔNG TIN SINH VIÊN</vt:lpstr>
      <vt:lpstr>CẤP TÀI KHOẢN VÀ MẬT KHẨU CỔNG THÔNG TIN SINH VIÊN &amp; MS TEAMS</vt:lpstr>
      <vt:lpstr>Hướng dẫn sử dụng CỔNG THÔNG TIN SINH VIÊN &amp; MS TEAMS</vt:lpstr>
      <vt:lpstr>Nội dung CỔng thông tiN SINH VIÊN</vt:lpstr>
      <vt:lpstr>Đăng nhập vào cổng thông tin sv</vt:lpstr>
      <vt:lpstr>Tên đăng nhập và mật khẩu</vt:lpstr>
      <vt:lpstr>Sửa thông tin cá nhân</vt:lpstr>
      <vt:lpstr>Lấy lại mật khẩu khi quên</vt:lpstr>
      <vt:lpstr>MỞ EMAIL cá nhân ĐỂ XEM lại mật khẩu </vt:lpstr>
      <vt:lpstr>Quên mật khẩu khi chưa cập nhật email cá nhân của sinh viên</vt:lpstr>
      <vt:lpstr>THỦ THUẬT NHỚ MẬT KHẨU</vt:lpstr>
      <vt:lpstr>Xem các nội dung liên quan</vt:lpstr>
      <vt:lpstr>Tóm lại</vt:lpstr>
      <vt:lpstr>Office365 gói a1</vt:lpstr>
      <vt:lpstr>Học online bằng ms teams trên laptop và điện thoại di động</vt:lpstr>
      <vt:lpstr>Đăng nhập MS TEAMS trên laptop: www.office.com</vt:lpstr>
      <vt:lpstr>PowerPoint Presentation</vt:lpstr>
      <vt:lpstr>PowerPoint Presentation</vt:lpstr>
      <vt:lpstr>Cài đặt Microsoft Authenticator trên điện thoại di động để xác thực tài khoản Office 365</vt:lpstr>
      <vt:lpstr>Các ứng dụng của office365 trên laptoP</vt:lpstr>
      <vt:lpstr>Khi dùng ms teams trên laptop cần tải ứng dụng cho đầy đủ chức năng</vt:lpstr>
      <vt:lpstr>Xem Ví dụ về các ứng dụng của office365 trên youtube</vt:lpstr>
      <vt:lpstr>Làm bài thi trắc nghiệm trên ms teams</vt:lpstr>
      <vt:lpstr>Xem tài liệu &amp; bài tập được giảng viên gửi trên ms teams</vt:lpstr>
      <vt:lpstr>Đăng nhập ms teams Trên điện thoại di động</vt:lpstr>
      <vt:lpstr>CÀI ĐẶT và sử dụng ms TEAMS</vt:lpstr>
      <vt:lpstr>Một số điểm nút khi cài đặt</vt:lpstr>
      <vt:lpstr>THAM GIA HỌC</vt:lpstr>
      <vt:lpstr>Xin cấp lại mật khẩu ms teams</vt:lpstr>
      <vt:lpstr>Tóm lại</vt:lpstr>
    </vt:vector>
  </TitlesOfParts>
  <Company>Tien Ich May Tinh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CỔNG THÔNG TIN SINH VIÊN &amp; Microsoft teams</dc:title>
  <dc:creator>Ngô Trang Hưng</dc:creator>
  <cp:lastModifiedBy>DELL</cp:lastModifiedBy>
  <cp:revision>109</cp:revision>
  <dcterms:created xsi:type="dcterms:W3CDTF">2020-12-16T06:32:53Z</dcterms:created>
  <dcterms:modified xsi:type="dcterms:W3CDTF">2024-10-06T13:41:05Z</dcterms:modified>
</cp:coreProperties>
</file>